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6"/>
  </p:notesMasterIdLst>
  <p:sldIdLst>
    <p:sldId id="256" r:id="rId5"/>
    <p:sldId id="270" r:id="rId6"/>
    <p:sldId id="279" r:id="rId7"/>
    <p:sldId id="282" r:id="rId8"/>
    <p:sldId id="283" r:id="rId9"/>
    <p:sldId id="284" r:id="rId10"/>
    <p:sldId id="290" r:id="rId11"/>
    <p:sldId id="292" r:id="rId12"/>
    <p:sldId id="291" r:id="rId13"/>
    <p:sldId id="287" r:id="rId14"/>
    <p:sldId id="265" r:id="rId15"/>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1810" autoAdjust="0"/>
  </p:normalViewPr>
  <p:slideViewPr>
    <p:cSldViewPr>
      <p:cViewPr varScale="1">
        <p:scale>
          <a:sx n="97" d="100"/>
          <a:sy n="97" d="100"/>
        </p:scale>
        <p:origin x="48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0958FB18-51AE-49FE-94F8-E87F82217265}" type="datetimeFigureOut">
              <a:rPr lang="en-US" smtClean="0"/>
              <a:t>7/5/2022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21A5472D-F1DC-4E32-A89A-E2D6B58720AB}" type="slidenum">
              <a:rPr lang="en-US" smtClean="0"/>
              <a:t>‹#›</a:t>
            </a:fld>
            <a:endParaRPr lang="en-US"/>
          </a:p>
        </p:txBody>
      </p:sp>
    </p:spTree>
    <p:extLst>
      <p:ext uri="{BB962C8B-B14F-4D97-AF65-F5344CB8AC3E}">
        <p14:creationId xmlns:p14="http://schemas.microsoft.com/office/powerpoint/2010/main" val="4228485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Good afternoon. As you may recall, The American Recovery Plan Act earmarked about $21 million in funds for Boulder City. Mayor and Council asked for staff to gather input from the community on where the money should be spent. Here’s a look at the outreach, followed by the findings and staff recommendations.</a:t>
            </a:r>
            <a:endParaRPr lang="en-US" sz="1400" b="1" i="1" dirty="0"/>
          </a:p>
          <a:p>
            <a:endParaRPr lang="en-US" b="1" dirty="0"/>
          </a:p>
        </p:txBody>
      </p:sp>
      <p:sp>
        <p:nvSpPr>
          <p:cNvPr id="4" name="Slide Number Placeholder 3"/>
          <p:cNvSpPr>
            <a:spLocks noGrp="1"/>
          </p:cNvSpPr>
          <p:nvPr>
            <p:ph type="sldNum" sz="quarter" idx="5"/>
          </p:nvPr>
        </p:nvSpPr>
        <p:spPr/>
        <p:txBody>
          <a:bodyPr/>
          <a:lstStyle/>
          <a:p>
            <a:fld id="{21A5472D-F1DC-4E32-A89A-E2D6B58720AB}" type="slidenum">
              <a:rPr lang="en-US" smtClean="0"/>
              <a:t>1</a:t>
            </a:fld>
            <a:endParaRPr lang="en-US"/>
          </a:p>
        </p:txBody>
      </p:sp>
    </p:spTree>
    <p:extLst>
      <p:ext uri="{BB962C8B-B14F-4D97-AF65-F5344CB8AC3E}">
        <p14:creationId xmlns:p14="http://schemas.microsoft.com/office/powerpoint/2010/main" val="4075574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For unrestricted funds use, staff recommends supporting the following local aid organizations:</a:t>
            </a:r>
          </a:p>
          <a:p>
            <a:pPr marL="0" marR="0" algn="just">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457200" marR="0" lvl="1" algn="just">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Home Repair Support Program	</a:t>
            </a:r>
          </a:p>
          <a:p>
            <a:pPr marL="457200" marR="0" lvl="1" algn="just">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CCSD Boulder City School Support</a:t>
            </a:r>
          </a:p>
          <a:p>
            <a:pPr marL="457200" marR="0" lvl="1" algn="just">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Community Health Worker Program (BC Hospital)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algn="just">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Lend A Hand Grant Request		</a:t>
            </a:r>
          </a:p>
          <a:p>
            <a:pPr marL="457200" marR="0" lvl="1" algn="just">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Emergency Aid Grant Request </a:t>
            </a:r>
          </a:p>
          <a:p>
            <a:pPr marL="457200" marR="0" lvl="1" algn="just">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See Spot Run Grant Request	</a:t>
            </a:r>
          </a:p>
          <a:p>
            <a:pPr marL="457200" marR="0" lvl="1" algn="just">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Senior Center for Facility Upgrades as well as their lunch and pantry program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A5472D-F1DC-4E32-A89A-E2D6B58720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066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I’d like to thank all those who submitted suggestions, surveys and letters to this process, as well as those who attended the town hall. Any questions?</a:t>
            </a:r>
          </a:p>
          <a:p>
            <a:endParaRPr lang="en-US" b="1" dirty="0"/>
          </a:p>
        </p:txBody>
      </p:sp>
      <p:sp>
        <p:nvSpPr>
          <p:cNvPr id="4" name="Slide Number Placeholder 3"/>
          <p:cNvSpPr>
            <a:spLocks noGrp="1"/>
          </p:cNvSpPr>
          <p:nvPr>
            <p:ph type="sldNum" sz="quarter" idx="5"/>
          </p:nvPr>
        </p:nvSpPr>
        <p:spPr/>
        <p:txBody>
          <a:bodyPr/>
          <a:lstStyle/>
          <a:p>
            <a:fld id="{21A5472D-F1DC-4E32-A89A-E2D6B58720AB}" type="slidenum">
              <a:rPr lang="en-US" smtClean="0"/>
              <a:t>11</a:t>
            </a:fld>
            <a:endParaRPr lang="en-US"/>
          </a:p>
        </p:txBody>
      </p:sp>
    </p:spTree>
    <p:extLst>
      <p:ext uri="{BB962C8B-B14F-4D97-AF65-F5344CB8AC3E}">
        <p14:creationId xmlns:p14="http://schemas.microsoft.com/office/powerpoint/2010/main" val="2030755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dirty="0"/>
              <a:t>Survey from March 2-May 1</a:t>
            </a:r>
          </a:p>
          <a:p>
            <a:pPr>
              <a:spcAft>
                <a:spcPts val="24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News Release issued to 500+ individuals</a:t>
            </a:r>
          </a:p>
          <a:p>
            <a:pPr>
              <a:spcAft>
                <a:spcPts val="24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Promoted on BCNV.org and via Social Media Platforms – Facebook, Twitter, Instagram, YouTube, </a:t>
            </a:r>
            <a:r>
              <a:rPr lang="en-US" sz="1200" dirty="0" err="1">
                <a:latin typeface="Calibri" panose="020F0502020204030204" pitchFamily="34" charset="0"/>
                <a:ea typeface="Times New Roman" panose="02020603050405020304" pitchFamily="18" charset="0"/>
                <a:cs typeface="Times New Roman" panose="02020603050405020304" pitchFamily="18" charset="0"/>
              </a:rPr>
              <a:t>Nextdoor</a:t>
            </a:r>
            <a:r>
              <a:rPr lang="en-US" sz="1200" dirty="0">
                <a:latin typeface="Calibri" panose="020F0502020204030204" pitchFamily="34" charset="0"/>
                <a:ea typeface="Times New Roman" panose="02020603050405020304" pitchFamily="18" charset="0"/>
                <a:cs typeface="Times New Roman" panose="02020603050405020304" pitchFamily="18" charset="0"/>
              </a:rPr>
              <a:t> – as well as articles on FOX5, in Boulder City Review, BC Social </a:t>
            </a:r>
          </a:p>
          <a:p>
            <a:pPr>
              <a:spcAft>
                <a:spcPts val="2400"/>
              </a:spcAft>
            </a:pPr>
            <a:r>
              <a:rPr lang="en-US" sz="1200" dirty="0" err="1">
                <a:latin typeface="Calibri" panose="020F0502020204030204" pitchFamily="34" charset="0"/>
                <a:ea typeface="Times New Roman" panose="02020603050405020304" pitchFamily="18" charset="0"/>
                <a:cs typeface="Times New Roman" panose="02020603050405020304" pitchFamily="18" charset="0"/>
              </a:rPr>
              <a:t>TEDder</a:t>
            </a:r>
            <a:r>
              <a:rPr lang="en-US" sz="1200" dirty="0">
                <a:latin typeface="Calibri" panose="020F0502020204030204" pitchFamily="34" charset="0"/>
                <a:ea typeface="Times New Roman" panose="02020603050405020304" pitchFamily="18" charset="0"/>
                <a:cs typeface="Times New Roman" panose="02020603050405020304" pitchFamily="18" charset="0"/>
              </a:rPr>
              <a:t> Talks and Video for BCTV, social media</a:t>
            </a:r>
          </a:p>
          <a:p>
            <a:pPr defTabSz="924916">
              <a:defRPr/>
            </a:pPr>
            <a:r>
              <a:rPr lang="en-US" b="0" dirty="0"/>
              <a:t>128 online respondents, 20 emails</a:t>
            </a:r>
          </a:p>
          <a:p>
            <a:pPr marL="0" marR="0" lvl="0" indent="0" algn="l" defTabSz="924916"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Times New Roman" panose="02020603050405020304" pitchFamily="18" charset="0"/>
                <a:cs typeface="Times New Roman" panose="02020603050405020304" pitchFamily="18" charset="0"/>
              </a:rPr>
              <a:t>65 paper submissions from Senior Center of Boulder City</a:t>
            </a:r>
          </a:p>
          <a:p>
            <a:pPr defTabSz="924916">
              <a:defRPr/>
            </a:pPr>
            <a:endParaRPr lang="en-US" b="1" dirty="0"/>
          </a:p>
          <a:p>
            <a:pPr marL="0" marR="0">
              <a:spcBef>
                <a:spcPts val="0"/>
              </a:spcBef>
              <a:spcAft>
                <a:spcPts val="0"/>
              </a:spcAft>
            </a:pPr>
            <a:endParaRPr lang="en-US" sz="1800" b="1"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1A5472D-F1DC-4E32-A89A-E2D6B58720AB}" type="slidenum">
              <a:rPr lang="en-US" smtClean="0"/>
              <a:t>2</a:t>
            </a:fld>
            <a:endParaRPr lang="en-US"/>
          </a:p>
        </p:txBody>
      </p:sp>
    </p:spTree>
    <p:extLst>
      <p:ext uri="{BB962C8B-B14F-4D97-AF65-F5344CB8AC3E}">
        <p14:creationId xmlns:p14="http://schemas.microsoft.com/office/powerpoint/2010/main" val="35258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sz="1200" dirty="0">
                <a:latin typeface="Calibri" panose="020F0502020204030204" pitchFamily="34" charset="0"/>
                <a:cs typeface="Calibri" panose="020F0502020204030204" pitchFamily="34" charset="0"/>
              </a:rPr>
              <a:t>Top Infrastructure Votes -</a:t>
            </a:r>
            <a:r>
              <a:rPr lang="en-US" sz="1200" dirty="0">
                <a:effectLst/>
                <a:latin typeface="Calibri" panose="020F0502020204030204" pitchFamily="34" charset="0"/>
                <a:ea typeface="Calibri" panose="020F0502020204030204" pitchFamily="34" charset="0"/>
                <a:cs typeface="Times New Roman" panose="02020603050405020304" pitchFamily="18" charset="0"/>
              </a:rPr>
              <a:t>Wastewater Capital Improvement Projects (wastewater treatment, effluent used on City Golf Courses, Parks) and convert raw water for water conservation at parks were among top picks for people who voted online, while Lunch and Food Pantry Assistance / Senior Center was a top pick for people who voted at the Senior Center. Broadband availability scored high, but unfortunately it was determined after polling started that Boulder City was not eligible for such a program.</a:t>
            </a:r>
          </a:p>
        </p:txBody>
      </p:sp>
      <p:sp>
        <p:nvSpPr>
          <p:cNvPr id="4" name="Slide Number Placeholder 3"/>
          <p:cNvSpPr>
            <a:spLocks noGrp="1"/>
          </p:cNvSpPr>
          <p:nvPr>
            <p:ph type="sldNum" sz="quarter" idx="5"/>
          </p:nvPr>
        </p:nvSpPr>
        <p:spPr/>
        <p:txBody>
          <a:bodyPr/>
          <a:lstStyle/>
          <a:p>
            <a:fld id="{21A5472D-F1DC-4E32-A89A-E2D6B58720AB}" type="slidenum">
              <a:rPr lang="en-US" smtClean="0"/>
              <a:t>3</a:t>
            </a:fld>
            <a:endParaRPr lang="en-US"/>
          </a:p>
        </p:txBody>
      </p:sp>
    </p:spTree>
    <p:extLst>
      <p:ext uri="{BB962C8B-B14F-4D97-AF65-F5344CB8AC3E}">
        <p14:creationId xmlns:p14="http://schemas.microsoft.com/office/powerpoint/2010/main" val="336676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Fiscal recovery votes aligned much closer between online voters and seniors: </a:t>
            </a:r>
          </a:p>
          <a:p>
            <a:pPr marL="0">
              <a:lnSpc>
                <a:spcPct val="107000"/>
              </a:lnSpc>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Facilities Upgrades/Security/Renovations (Smith Building, PD &amp; FD needs, City Shops, Night Skies, Signage) Dog Park in Existing Park Area  Home Repair Program to improve integrity/aesthetics of properties (targeting seniors looking to age in place) all scored well. We also saw support for schools to fill gaps and prevent decline due to distance learning, Investment in Equipment for ADA Compliance in City Hall such as an elevator, hearing loop for Council Chamber, and A New Fire Substation.</a:t>
            </a:r>
          </a:p>
        </p:txBody>
      </p:sp>
      <p:sp>
        <p:nvSpPr>
          <p:cNvPr id="4" name="Slide Number Placeholder 3"/>
          <p:cNvSpPr>
            <a:spLocks noGrp="1"/>
          </p:cNvSpPr>
          <p:nvPr>
            <p:ph type="sldNum" sz="quarter" idx="5"/>
          </p:nvPr>
        </p:nvSpPr>
        <p:spPr/>
        <p:txBody>
          <a:bodyPr/>
          <a:lstStyle/>
          <a:p>
            <a:fld id="{21A5472D-F1DC-4E32-A89A-E2D6B58720AB}" type="slidenum">
              <a:rPr lang="en-US" smtClean="0"/>
              <a:t>4</a:t>
            </a:fld>
            <a:endParaRPr lang="en-US"/>
          </a:p>
        </p:txBody>
      </p:sp>
    </p:spTree>
    <p:extLst>
      <p:ext uri="{BB962C8B-B14F-4D97-AF65-F5344CB8AC3E}">
        <p14:creationId xmlns:p14="http://schemas.microsoft.com/office/powerpoint/2010/main" val="3583785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Council approved some preliminary expenses directed at the pandemic response, including COVID test kits and vaccines, PPE and Emergency Aid assistance. 		</a:t>
            </a:r>
          </a:p>
          <a:p>
            <a:r>
              <a:rPr lang="en-US" sz="1200" dirty="0">
                <a:latin typeface="Calibri" panose="020F0502020204030204" pitchFamily="34" charset="0"/>
                <a:cs typeface="Calibri" panose="020F0502020204030204" pitchFamily="34" charset="0"/>
              </a:rPr>
              <a:t>Dog park improvements, Fire Department AED program, Youth sports and pool fees, Broadband for City buildings, and City Clerk municipal code updates were also approved. Funding was set aside for Municipal Court unfunded mandates and Permit process improvements. Ten million dollars is dedicated to water and wastewater projects – very important issues as we face this historic drought.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1A5472D-F1DC-4E32-A89A-E2D6B58720AB}" type="slidenum">
              <a:rPr lang="en-US" smtClean="0"/>
              <a:t>5</a:t>
            </a:fld>
            <a:endParaRPr lang="en-US"/>
          </a:p>
        </p:txBody>
      </p:sp>
    </p:spTree>
    <p:extLst>
      <p:ext uri="{BB962C8B-B14F-4D97-AF65-F5344CB8AC3E}">
        <p14:creationId xmlns:p14="http://schemas.microsoft.com/office/powerpoint/2010/main" val="2711905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City facilities are outdated and inadequate for current staffing and technology. They lack basic security measures and are not accessible for people with disabilities. Nearly two dozen fleet vehicles need to be replaced. Staff recommends $3.6 million dollars be spent on </a:t>
            </a:r>
            <a:r>
              <a:rPr lang="en-US" sz="1600" dirty="0">
                <a:effectLst/>
                <a:latin typeface="Calibri" panose="020F0502020204030204" pitchFamily="34" charset="0"/>
                <a:ea typeface="Times New Roman" panose="02020603050405020304" pitchFamily="18" charset="0"/>
                <a:cs typeface="Calibri" panose="020F0502020204030204" pitchFamily="34" charset="0"/>
              </a:rPr>
              <a:t>City Facilities upgrades and increased security measures at those facilities; measures to bring City Hall into compliance with the Americans with Disabilities Act, and a Electric Vehicle Pilot Program.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1A5472D-F1DC-4E32-A89A-E2D6B58720AB}" type="slidenum">
              <a:rPr lang="en-US" smtClean="0"/>
              <a:t>6</a:t>
            </a:fld>
            <a:endParaRPr lang="en-US"/>
          </a:p>
        </p:txBody>
      </p:sp>
    </p:spTree>
    <p:extLst>
      <p:ext uri="{BB962C8B-B14F-4D97-AF65-F5344CB8AC3E}">
        <p14:creationId xmlns:p14="http://schemas.microsoft.com/office/powerpoint/2010/main" val="80445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Times New Roman" panose="02020603050405020304" pitchFamily="18" charset="0"/>
                <a:cs typeface="Calibri" panose="020F0502020204030204" pitchFamily="34" charset="0"/>
              </a:rPr>
              <a:t>Forty percent of Boulder City residents live outside the nationally recognized standard of four-minute drive time from the nearest fire station. The Police Department’s non-lethal protection is outdated. Both Departments rely on effective technology for dispatch communications.  Staff recommends 1.9 million for projects including </a:t>
            </a:r>
            <a:r>
              <a:rPr lang="en-US" sz="1200" dirty="0">
                <a:effectLst/>
                <a:latin typeface="Arial" panose="020B0604020202020204" pitchFamily="34" charset="0"/>
                <a:ea typeface="Times New Roman" panose="02020603050405020304" pitchFamily="18" charset="0"/>
              </a:rPr>
              <a:t>$1.6 million for a New Fire Department Substation; Police Department Taser Request; Police Department Mobile Field Force Crowd Control Equipment for special, large scale events; and a Police and Fire Communications Gateway – dispatch equipment.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A5472D-F1DC-4E32-A89A-E2D6B58720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22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Our streets get funds from Regional Transit Authority, but the City is responsible for alleys. We received </a:t>
            </a:r>
            <a:r>
              <a:rPr lang="en-US" sz="1200" dirty="0">
                <a:latin typeface="Calibri" panose="020F0502020204030204" pitchFamily="34" charset="0"/>
                <a:ea typeface="Times New Roman" panose="02020603050405020304" pitchFamily="18" charset="0"/>
                <a:cs typeface="Calibri" panose="020F0502020204030204" pitchFamily="34" charset="0"/>
              </a:rPr>
              <a:t>many requests for additional Pickleball courts, upgrades to signage and seating in parks and a </a:t>
            </a:r>
            <a:r>
              <a:rPr lang="en-US" sz="1200" dirty="0">
                <a:effectLst/>
                <a:latin typeface="Calibri" panose="020F0502020204030204" pitchFamily="34" charset="0"/>
                <a:ea typeface="Calibri" panose="020F0502020204030204" pitchFamily="34" charset="0"/>
                <a:cs typeface="Calibri" panose="020F0502020204030204" pitchFamily="34" charset="0"/>
              </a:rPr>
              <a:t>Maintenance building for baseball the fields.</a:t>
            </a:r>
            <a:r>
              <a:rPr lang="en-US" sz="1200" dirty="0">
                <a:latin typeface="Calibri" panose="020F0502020204030204" pitchFamily="34" charset="0"/>
                <a:ea typeface="Times New Roman" panose="02020603050405020304" pitchFamily="18" charset="0"/>
                <a:cs typeface="Calibri" panose="020F0502020204030204" pitchFamily="34" charset="0"/>
              </a:rPr>
              <a:t>  Staff recommends $560,000 be spent in these areas.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1A5472D-F1DC-4E32-A89A-E2D6B58720AB}" type="slidenum">
              <a:rPr lang="en-US" smtClean="0"/>
              <a:t>8</a:t>
            </a:fld>
            <a:endParaRPr lang="en-US"/>
          </a:p>
        </p:txBody>
      </p:sp>
    </p:spTree>
    <p:extLst>
      <p:ext uri="{BB962C8B-B14F-4D97-AF65-F5344CB8AC3E}">
        <p14:creationId xmlns:p14="http://schemas.microsoft.com/office/powerpoint/2010/main" val="688909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Bef>
                <a:spcPts val="0"/>
              </a:spcBef>
              <a:spcAft>
                <a:spcPts val="0"/>
              </a:spcAft>
              <a:buFont typeface="Wingdings 2" panose="05020102010507070707" pitchFamily="18" charset="2"/>
              <a:buNone/>
            </a:pPr>
            <a:r>
              <a:rPr lang="en-US" sz="1200" dirty="0">
                <a:latin typeface="Calibri" panose="020F0502020204030204" pitchFamily="34" charset="0"/>
                <a:ea typeface="Times New Roman" panose="02020603050405020304" pitchFamily="18" charset="0"/>
                <a:cs typeface="Calibri" panose="020F0502020204030204" pitchFamily="34" charset="0"/>
              </a:rPr>
              <a:t>The current courthouse is not able to accommodate social distancing in the lobby. Security measures need updating, internally and externally, including cameras and an X-ray scanner for inspection of belongings as clients enter the  courthouse – this was suggested during a U.S. Department of Justice Facility Audit performed in March 2021. Additional support for drug court is also requested due to increased caseload.  Staff recommends nearly $700,000 for these items.</a:t>
            </a:r>
          </a:p>
          <a:p>
            <a:pPr marL="0" algn="just">
              <a:spcBef>
                <a:spcPts val="0"/>
              </a:spcBef>
              <a:spcAft>
                <a:spcPts val="0"/>
              </a:spcAft>
            </a:pP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0" indent="0" algn="just">
              <a:spcBef>
                <a:spcPts val="0"/>
              </a:spcBef>
              <a:spcAft>
                <a:spcPts val="0"/>
              </a:spcAft>
              <a:buFont typeface="Wingdings 2" panose="05020102010507070707" pitchFamily="18" charset="2"/>
              <a:buNone/>
            </a:pP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1A5472D-F1DC-4E32-A89A-E2D6B58720AB}" type="slidenum">
              <a:rPr lang="en-US" smtClean="0"/>
              <a:t>9</a:t>
            </a:fld>
            <a:endParaRPr lang="en-US"/>
          </a:p>
        </p:txBody>
      </p:sp>
    </p:spTree>
    <p:extLst>
      <p:ext uri="{BB962C8B-B14F-4D97-AF65-F5344CB8AC3E}">
        <p14:creationId xmlns:p14="http://schemas.microsoft.com/office/powerpoint/2010/main" val="33682599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524000" y="2895600"/>
            <a:ext cx="9144000" cy="3276600"/>
          </a:xfrm>
          <a:prstGeom prst="rect">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descr="A picture containing calendar&#10;&#10;Description automatically generated">
            <a:extLst>
              <a:ext uri="{FF2B5EF4-FFF2-40B4-BE49-F238E27FC236}">
                <a16:creationId xmlns:a16="http://schemas.microsoft.com/office/drawing/2014/main" id="{43B761FD-44B8-431A-9172-C01A693BC79F}"/>
              </a:ext>
            </a:extLst>
          </p:cNvPr>
          <p:cNvPicPr>
            <a:picLocks noChangeAspect="1"/>
          </p:cNvPicPr>
          <p:nvPr userDrawn="1"/>
        </p:nvPicPr>
        <p:blipFill>
          <a:blip r:embed="rId2"/>
          <a:stretch>
            <a:fillRect/>
          </a:stretch>
        </p:blipFill>
        <p:spPr>
          <a:xfrm>
            <a:off x="8884920" y="990600"/>
            <a:ext cx="1554480" cy="15334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7/5/2022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9095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33400"/>
            <a:ext cx="11029616" cy="1013800"/>
          </a:xfrm>
        </p:spPr>
        <p:txBody>
          <a:bodyPr/>
          <a:lstStyle>
            <a:lvl1pPr>
              <a:defRPr>
                <a:solidFill>
                  <a:srgbClr val="002060"/>
                </a:solidFill>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calendar&#10;&#10;Description automatically generated">
            <a:extLst>
              <a:ext uri="{FF2B5EF4-FFF2-40B4-BE49-F238E27FC236}">
                <a16:creationId xmlns:a16="http://schemas.microsoft.com/office/drawing/2014/main" id="{F1FA4768-B383-4E0D-99BA-DA096EEAF08B}"/>
              </a:ext>
            </a:extLst>
          </p:cNvPr>
          <p:cNvPicPr>
            <a:picLocks noChangeAspect="1"/>
          </p:cNvPicPr>
          <p:nvPr userDrawn="1"/>
        </p:nvPicPr>
        <p:blipFill>
          <a:blip r:embed="rId2"/>
          <a:stretch>
            <a:fillRect/>
          </a:stretch>
        </p:blipFill>
        <p:spPr>
          <a:xfrm>
            <a:off x="8229600" y="578082"/>
            <a:ext cx="914400" cy="902043"/>
          </a:xfrm>
          <a:prstGeom prst="rect">
            <a:avLst/>
          </a:prstGeom>
        </p:spPr>
      </p:pic>
      <p:sp>
        <p:nvSpPr>
          <p:cNvPr id="8" name="TextBox 7">
            <a:extLst>
              <a:ext uri="{FF2B5EF4-FFF2-40B4-BE49-F238E27FC236}">
                <a16:creationId xmlns:a16="http://schemas.microsoft.com/office/drawing/2014/main" id="{703E1074-1328-4547-9667-49A397628BEB}"/>
              </a:ext>
            </a:extLst>
          </p:cNvPr>
          <p:cNvSpPr txBox="1"/>
          <p:nvPr userDrawn="1"/>
        </p:nvSpPr>
        <p:spPr>
          <a:xfrm flipH="1">
            <a:off x="9590830" y="5562600"/>
            <a:ext cx="1534370" cy="307777"/>
          </a:xfrm>
          <a:prstGeom prst="rect">
            <a:avLst/>
          </a:prstGeom>
          <a:noFill/>
        </p:spPr>
        <p:txBody>
          <a:bodyPr wrap="square" rtlCol="0">
            <a:spAutoFit/>
          </a:bodyPr>
          <a:lstStyle/>
          <a:p>
            <a:r>
              <a:rPr lang="en-US" sz="1400" dirty="0"/>
              <a:t>www.bcnv.org</a:t>
            </a:r>
          </a:p>
        </p:txBody>
      </p:sp>
      <p:sp>
        <p:nvSpPr>
          <p:cNvPr id="10" name="Rectangle 9">
            <a:extLst>
              <a:ext uri="{FF2B5EF4-FFF2-40B4-BE49-F238E27FC236}">
                <a16:creationId xmlns:a16="http://schemas.microsoft.com/office/drawing/2014/main" id="{796BC5E6-8E9E-41CA-A187-AA19930EF8E4}"/>
              </a:ext>
            </a:extLst>
          </p:cNvPr>
          <p:cNvSpPr/>
          <p:nvPr userDrawn="1"/>
        </p:nvSpPr>
        <p:spPr>
          <a:xfrm>
            <a:off x="440286" y="5867400"/>
            <a:ext cx="11288972" cy="74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FCE9AE-85A7-43C2-818D-7DFB9AE22C4B}"/>
              </a:ext>
            </a:extLst>
          </p:cNvPr>
          <p:cNvSpPr/>
          <p:nvPr userDrawn="1"/>
        </p:nvSpPr>
        <p:spPr>
          <a:xfrm>
            <a:off x="445828" y="1524000"/>
            <a:ext cx="11288972" cy="74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7/5/2022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7/5/2022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7/5/2022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7/5/2022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D8C6E-BD82-4ACD-B026-C7A4EC0414BB}"/>
              </a:ext>
            </a:extLst>
          </p:cNvPr>
          <p:cNvSpPr>
            <a:spLocks noGrp="1"/>
          </p:cNvSpPr>
          <p:nvPr>
            <p:ph type="ctrTitle"/>
          </p:nvPr>
        </p:nvSpPr>
        <p:spPr>
          <a:xfrm>
            <a:off x="1706794" y="762001"/>
            <a:ext cx="7925530" cy="1066800"/>
          </a:xfrm>
        </p:spPr>
        <p:txBody>
          <a:bodyPr>
            <a:normAutofit/>
          </a:bodyPr>
          <a:lstStyle/>
          <a:p>
            <a:r>
              <a:rPr lang="en-US" sz="5400" b="1" dirty="0">
                <a:latin typeface="Calibri" panose="020F0502020204030204" pitchFamily="34" charset="0"/>
                <a:cs typeface="Calibri" panose="020F0502020204030204" pitchFamily="34" charset="0"/>
              </a:rPr>
              <a:t>City of Boulder City</a:t>
            </a:r>
          </a:p>
        </p:txBody>
      </p:sp>
      <p:sp>
        <p:nvSpPr>
          <p:cNvPr id="3" name="Subtitle 2">
            <a:extLst>
              <a:ext uri="{FF2B5EF4-FFF2-40B4-BE49-F238E27FC236}">
                <a16:creationId xmlns:a16="http://schemas.microsoft.com/office/drawing/2014/main" id="{EF41E6E1-FA6E-48ED-B5D8-959D560335E0}"/>
              </a:ext>
            </a:extLst>
          </p:cNvPr>
          <p:cNvSpPr>
            <a:spLocks noGrp="1"/>
          </p:cNvSpPr>
          <p:nvPr>
            <p:ph type="subTitle" idx="1"/>
          </p:nvPr>
        </p:nvSpPr>
        <p:spPr>
          <a:xfrm>
            <a:off x="1706794" y="1828801"/>
            <a:ext cx="9266006" cy="998534"/>
          </a:xfrm>
        </p:spPr>
        <p:txBody>
          <a:bodyPr>
            <a:normAutofit fontScale="92500" lnSpcReduction="20000"/>
          </a:bodyPr>
          <a:lstStyle/>
          <a:p>
            <a:r>
              <a:rPr lang="en-US" sz="2800" b="1" dirty="0">
                <a:latin typeface="Calibri" panose="020F0502020204030204" pitchFamily="34" charset="0"/>
                <a:cs typeface="Calibri" panose="020F0502020204030204" pitchFamily="34" charset="0"/>
              </a:rPr>
              <a:t>American Rescue Plan Act Funding</a:t>
            </a:r>
          </a:p>
          <a:p>
            <a:r>
              <a:rPr lang="en-US" sz="2800" b="1" dirty="0">
                <a:latin typeface="Calibri" panose="020F0502020204030204" pitchFamily="34" charset="0"/>
                <a:cs typeface="Calibri" panose="020F0502020204030204" pitchFamily="34" charset="0"/>
              </a:rPr>
              <a:t>Recommendations – July 12, 2022</a:t>
            </a:r>
          </a:p>
          <a:p>
            <a:endParaRPr lang="en-US" sz="2800" dirty="0">
              <a:latin typeface="Calibri" panose="020F0502020204030204" pitchFamily="34" charset="0"/>
              <a:cs typeface="Calibri" panose="020F0502020204030204" pitchFamily="34" charset="0"/>
            </a:endParaRPr>
          </a:p>
        </p:txBody>
      </p:sp>
      <p:pic>
        <p:nvPicPr>
          <p:cNvPr id="5" name="Picture 4" descr="A picture containing outdoor, building, sky, road&#10;&#10;Description automatically generated">
            <a:extLst>
              <a:ext uri="{FF2B5EF4-FFF2-40B4-BE49-F238E27FC236}">
                <a16:creationId xmlns:a16="http://schemas.microsoft.com/office/drawing/2014/main" id="{6A36B291-EA88-48B5-B524-E5F846D2D0E8}"/>
              </a:ext>
            </a:extLst>
          </p:cNvPr>
          <p:cNvPicPr>
            <a:picLocks noChangeAspect="1"/>
          </p:cNvPicPr>
          <p:nvPr/>
        </p:nvPicPr>
        <p:blipFill rotWithShape="1">
          <a:blip r:embed="rId3"/>
          <a:srcRect t="3333" b="34445"/>
          <a:stretch/>
        </p:blipFill>
        <p:spPr>
          <a:xfrm>
            <a:off x="3048000" y="3127248"/>
            <a:ext cx="6035040" cy="2816352"/>
          </a:xfrm>
          <a:prstGeom prst="rect">
            <a:avLst/>
          </a:prstGeom>
        </p:spPr>
      </p:pic>
    </p:spTree>
    <p:extLst>
      <p:ext uri="{BB962C8B-B14F-4D97-AF65-F5344CB8AC3E}">
        <p14:creationId xmlns:p14="http://schemas.microsoft.com/office/powerpoint/2010/main" val="4008897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47CE-8254-4EF2-9CB4-216CB0CB069A}"/>
              </a:ext>
            </a:extLst>
          </p:cNvPr>
          <p:cNvSpPr>
            <a:spLocks noGrp="1"/>
          </p:cNvSpPr>
          <p:nvPr>
            <p:ph type="title"/>
          </p:nvPr>
        </p:nvSpPr>
        <p:spPr>
          <a:xfrm>
            <a:off x="1524001" y="778356"/>
            <a:ext cx="6705600" cy="745644"/>
          </a:xfrm>
        </p:spPr>
        <p:txBody>
          <a:bodyPr>
            <a:normAutofit/>
          </a:bodyPr>
          <a:lstStyle/>
          <a:p>
            <a:r>
              <a:rPr lang="en-US" sz="4000" dirty="0">
                <a:latin typeface="Calibri" panose="020F0502020204030204" pitchFamily="34" charset="0"/>
                <a:cs typeface="Calibri" panose="020F0502020204030204" pitchFamily="34" charset="0"/>
              </a:rPr>
              <a:t>Unrestricted Funds</a:t>
            </a:r>
          </a:p>
        </p:txBody>
      </p:sp>
      <p:sp>
        <p:nvSpPr>
          <p:cNvPr id="3" name="Content Placeholder 2">
            <a:extLst>
              <a:ext uri="{FF2B5EF4-FFF2-40B4-BE49-F238E27FC236}">
                <a16:creationId xmlns:a16="http://schemas.microsoft.com/office/drawing/2014/main" id="{A66C0A1C-E3CF-47EA-BC4A-C5CB15C1C5B6}"/>
              </a:ext>
            </a:extLst>
          </p:cNvPr>
          <p:cNvSpPr>
            <a:spLocks noGrp="1"/>
          </p:cNvSpPr>
          <p:nvPr>
            <p:ph idx="1"/>
          </p:nvPr>
        </p:nvSpPr>
        <p:spPr>
          <a:xfrm>
            <a:off x="1524000" y="1752600"/>
            <a:ext cx="9601200" cy="4059303"/>
          </a:xfrm>
        </p:spPr>
        <p:txBody>
          <a:bodyPr>
            <a:normAutofit/>
          </a:bodyPr>
          <a:lstStyle/>
          <a:p>
            <a:pPr marL="0" marR="0" algn="just">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Home Repair Support Program		$125,000</a:t>
            </a:r>
          </a:p>
          <a:p>
            <a:pPr marL="0" marR="0" algn="just">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CCSD Boulder City School Support	$100,000</a:t>
            </a:r>
          </a:p>
          <a:p>
            <a:pPr marL="0" marR="0" algn="just">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Community Health Worker 			$400,000</a:t>
            </a:r>
          </a:p>
          <a:p>
            <a:pPr marL="0" marR="0" algn="just">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Lend A Hand Request					$30,000</a:t>
            </a:r>
          </a:p>
          <a:p>
            <a:pPr marL="0" marR="0" algn="just">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Emergency Aid Request 				$330,753</a:t>
            </a:r>
          </a:p>
          <a:p>
            <a:pPr marL="0" marR="0" algn="just">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See Spot Run Request					$50,000</a:t>
            </a:r>
          </a:p>
          <a:p>
            <a:pPr marL="0" marR="0" algn="just">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Senior Center Facility Upgrades		$100,000</a:t>
            </a:r>
          </a:p>
          <a:p>
            <a:pPr marL="0" marR="0" algn="just">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Senior Center Lunch &amp; Pantry 		$25,000</a:t>
            </a:r>
          </a:p>
        </p:txBody>
      </p:sp>
    </p:spTree>
    <p:extLst>
      <p:ext uri="{BB962C8B-B14F-4D97-AF65-F5344CB8AC3E}">
        <p14:creationId xmlns:p14="http://schemas.microsoft.com/office/powerpoint/2010/main" val="1270616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6E5972-F084-43D5-8222-E9824C45C501}"/>
              </a:ext>
            </a:extLst>
          </p:cNvPr>
          <p:cNvSpPr txBox="1"/>
          <p:nvPr/>
        </p:nvSpPr>
        <p:spPr>
          <a:xfrm>
            <a:off x="2340526" y="3347207"/>
            <a:ext cx="7489273" cy="2369880"/>
          </a:xfrm>
          <a:prstGeom prst="rect">
            <a:avLst/>
          </a:prstGeom>
          <a:noFill/>
        </p:spPr>
        <p:txBody>
          <a:bodyPr wrap="square" rtlCol="0">
            <a:spAutoFit/>
          </a:bodyPr>
          <a:lstStyle/>
          <a:p>
            <a:pPr algn="ctr"/>
            <a:r>
              <a:rPr lang="en-US" sz="4400" dirty="0">
                <a:solidFill>
                  <a:srgbClr val="002060"/>
                </a:solidFill>
                <a:latin typeface="Calibri" panose="020F0502020204030204" pitchFamily="34" charset="0"/>
                <a:cs typeface="Calibri" panose="020F0502020204030204" pitchFamily="34" charset="0"/>
              </a:rPr>
              <a:t>Thank you to our community for all suggestions and surveys.</a:t>
            </a:r>
          </a:p>
          <a:p>
            <a:pPr algn="ctr"/>
            <a:r>
              <a:rPr lang="en-US" sz="6000" b="1" dirty="0">
                <a:solidFill>
                  <a:srgbClr val="002060"/>
                </a:solidFill>
                <a:latin typeface="Calibri" panose="020F0502020204030204" pitchFamily="34" charset="0"/>
                <a:cs typeface="Calibri" panose="020F0502020204030204" pitchFamily="34" charset="0"/>
              </a:rPr>
              <a:t>Any questions?</a:t>
            </a:r>
          </a:p>
        </p:txBody>
      </p:sp>
      <p:sp>
        <p:nvSpPr>
          <p:cNvPr id="9" name="Title 1">
            <a:extLst>
              <a:ext uri="{FF2B5EF4-FFF2-40B4-BE49-F238E27FC236}">
                <a16:creationId xmlns:a16="http://schemas.microsoft.com/office/drawing/2014/main" id="{A64447BD-90DA-4BE6-A1E9-97AFAE4117CD}"/>
              </a:ext>
            </a:extLst>
          </p:cNvPr>
          <p:cNvSpPr txBox="1">
            <a:spLocks/>
          </p:cNvSpPr>
          <p:nvPr/>
        </p:nvSpPr>
        <p:spPr>
          <a:xfrm>
            <a:off x="1706794" y="762001"/>
            <a:ext cx="7925530" cy="1066800"/>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a:latin typeface="Calibri" panose="020F0502020204030204" pitchFamily="34" charset="0"/>
                <a:cs typeface="Calibri" panose="020F0502020204030204" pitchFamily="34" charset="0"/>
              </a:rPr>
              <a:t>City of Boulder City</a:t>
            </a:r>
          </a:p>
        </p:txBody>
      </p:sp>
      <p:sp>
        <p:nvSpPr>
          <p:cNvPr id="10" name="Subtitle 2">
            <a:extLst>
              <a:ext uri="{FF2B5EF4-FFF2-40B4-BE49-F238E27FC236}">
                <a16:creationId xmlns:a16="http://schemas.microsoft.com/office/drawing/2014/main" id="{9694D1F1-AD06-4069-9EB1-92E8667B7B12}"/>
              </a:ext>
            </a:extLst>
          </p:cNvPr>
          <p:cNvSpPr txBox="1">
            <a:spLocks/>
          </p:cNvSpPr>
          <p:nvPr/>
        </p:nvSpPr>
        <p:spPr>
          <a:xfrm>
            <a:off x="1706794" y="1828801"/>
            <a:ext cx="9266006" cy="998534"/>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en-US" sz="2800" b="1" dirty="0">
                <a:latin typeface="Calibri" panose="020F0502020204030204" pitchFamily="34" charset="0"/>
                <a:cs typeface="Calibri" panose="020F0502020204030204" pitchFamily="34" charset="0"/>
              </a:rPr>
              <a:t>American Rescue Plan Act Funding</a:t>
            </a:r>
          </a:p>
          <a:p>
            <a:r>
              <a:rPr lang="en-US" sz="2800" b="1" dirty="0">
                <a:latin typeface="Calibri" panose="020F0502020204030204" pitchFamily="34" charset="0"/>
                <a:cs typeface="Calibri" panose="020F0502020204030204" pitchFamily="34" charset="0"/>
              </a:rPr>
              <a:t>Recommendations – July 12, 2022</a:t>
            </a:r>
          </a:p>
        </p:txBody>
      </p:sp>
    </p:spTree>
    <p:extLst>
      <p:ext uri="{BB962C8B-B14F-4D97-AF65-F5344CB8AC3E}">
        <p14:creationId xmlns:p14="http://schemas.microsoft.com/office/powerpoint/2010/main" val="23520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47CE-8254-4EF2-9CB4-216CB0CB069A}"/>
              </a:ext>
            </a:extLst>
          </p:cNvPr>
          <p:cNvSpPr>
            <a:spLocks noGrp="1"/>
          </p:cNvSpPr>
          <p:nvPr>
            <p:ph type="title"/>
          </p:nvPr>
        </p:nvSpPr>
        <p:spPr>
          <a:xfrm>
            <a:off x="1524000" y="854556"/>
            <a:ext cx="6705600" cy="745644"/>
          </a:xfrm>
        </p:spPr>
        <p:txBody>
          <a:bodyPr>
            <a:noAutofit/>
          </a:bodyPr>
          <a:lstStyle/>
          <a:p>
            <a:r>
              <a:rPr lang="en-US" sz="4000" dirty="0">
                <a:latin typeface="Calibri" panose="020F0502020204030204" pitchFamily="34" charset="0"/>
                <a:cs typeface="Calibri" panose="020F0502020204030204" pitchFamily="34" charset="0"/>
              </a:rPr>
              <a:t>Online Survey</a:t>
            </a:r>
          </a:p>
        </p:txBody>
      </p:sp>
      <p:sp>
        <p:nvSpPr>
          <p:cNvPr id="3" name="Content Placeholder 2">
            <a:extLst>
              <a:ext uri="{FF2B5EF4-FFF2-40B4-BE49-F238E27FC236}">
                <a16:creationId xmlns:a16="http://schemas.microsoft.com/office/drawing/2014/main" id="{A66C0A1C-E3CF-47EA-BC4A-C5CB15C1C5B6}"/>
              </a:ext>
            </a:extLst>
          </p:cNvPr>
          <p:cNvSpPr>
            <a:spLocks noGrp="1"/>
          </p:cNvSpPr>
          <p:nvPr>
            <p:ph idx="1"/>
          </p:nvPr>
        </p:nvSpPr>
        <p:spPr>
          <a:xfrm>
            <a:off x="1524000" y="1752600"/>
            <a:ext cx="9144000" cy="4059303"/>
          </a:xfrm>
        </p:spPr>
        <p:txBody>
          <a:bodyPr>
            <a:normAutofit/>
          </a:bodyPr>
          <a:lstStyle/>
          <a:p>
            <a:pPr>
              <a:spcBef>
                <a:spcPts val="0"/>
              </a:spcBef>
              <a:spcAft>
                <a:spcPts val="240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News Release issued to 500+ individuals</a:t>
            </a:r>
          </a:p>
          <a:p>
            <a:pPr>
              <a:spcBef>
                <a:spcPts val="0"/>
              </a:spcBef>
              <a:spcAft>
                <a:spcPts val="240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Promoted on BCNV.org and via Social Media Platforms </a:t>
            </a:r>
          </a:p>
          <a:p>
            <a:pPr>
              <a:spcBef>
                <a:spcPts val="0"/>
              </a:spcBef>
              <a:spcAft>
                <a:spcPts val="2400"/>
              </a:spcAft>
            </a:pPr>
            <a:r>
              <a:rPr lang="en-US" sz="2800" dirty="0" err="1">
                <a:latin typeface="Calibri" panose="020F0502020204030204" pitchFamily="34" charset="0"/>
                <a:ea typeface="Times New Roman" panose="02020603050405020304" pitchFamily="18" charset="0"/>
                <a:cs typeface="Times New Roman" panose="02020603050405020304" pitchFamily="18" charset="0"/>
              </a:rPr>
              <a:t>TEDder</a:t>
            </a:r>
            <a:r>
              <a:rPr lang="en-US" sz="2800" dirty="0">
                <a:latin typeface="Calibri" panose="020F0502020204030204" pitchFamily="34" charset="0"/>
                <a:ea typeface="Times New Roman" panose="02020603050405020304" pitchFamily="18" charset="0"/>
                <a:cs typeface="Times New Roman" panose="02020603050405020304" pitchFamily="18" charset="0"/>
              </a:rPr>
              <a:t> Talks and Video for BCTV, social media</a:t>
            </a:r>
          </a:p>
          <a:p>
            <a:pPr>
              <a:spcBef>
                <a:spcPts val="0"/>
              </a:spcBef>
              <a:spcAft>
                <a:spcPts val="240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128 online respondents, 20 emails</a:t>
            </a:r>
          </a:p>
          <a:p>
            <a:pPr>
              <a:spcBef>
                <a:spcPts val="0"/>
              </a:spcBef>
            </a:pPr>
            <a:r>
              <a:rPr lang="en-US" sz="2800" dirty="0">
                <a:latin typeface="Calibri" panose="020F0502020204030204" pitchFamily="34" charset="0"/>
                <a:ea typeface="Times New Roman" panose="02020603050405020304" pitchFamily="18" charset="0"/>
                <a:cs typeface="Times New Roman" panose="02020603050405020304" pitchFamily="18" charset="0"/>
              </a:rPr>
              <a:t>65 paper submissions from Senior Center</a:t>
            </a:r>
          </a:p>
        </p:txBody>
      </p:sp>
    </p:spTree>
    <p:extLst>
      <p:ext uri="{BB962C8B-B14F-4D97-AF65-F5344CB8AC3E}">
        <p14:creationId xmlns:p14="http://schemas.microsoft.com/office/powerpoint/2010/main" val="106177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47CE-8254-4EF2-9CB4-216CB0CB069A}"/>
              </a:ext>
            </a:extLst>
          </p:cNvPr>
          <p:cNvSpPr>
            <a:spLocks noGrp="1"/>
          </p:cNvSpPr>
          <p:nvPr>
            <p:ph type="title"/>
          </p:nvPr>
        </p:nvSpPr>
        <p:spPr>
          <a:xfrm>
            <a:off x="1524001" y="778356"/>
            <a:ext cx="6705600" cy="745644"/>
          </a:xfrm>
        </p:spPr>
        <p:txBody>
          <a:bodyPr>
            <a:normAutofit/>
          </a:bodyPr>
          <a:lstStyle/>
          <a:p>
            <a:r>
              <a:rPr lang="en-US" sz="4000" dirty="0">
                <a:latin typeface="Calibri" panose="020F0502020204030204" pitchFamily="34" charset="0"/>
                <a:cs typeface="Calibri" panose="020F0502020204030204" pitchFamily="34" charset="0"/>
              </a:rPr>
              <a:t>Top Infrastructure Votes</a:t>
            </a:r>
          </a:p>
        </p:txBody>
      </p:sp>
      <p:pic>
        <p:nvPicPr>
          <p:cNvPr id="6" name="Content Placeholder 5">
            <a:extLst>
              <a:ext uri="{FF2B5EF4-FFF2-40B4-BE49-F238E27FC236}">
                <a16:creationId xmlns:a16="http://schemas.microsoft.com/office/drawing/2014/main" id="{C8CC2E2C-CD14-0E45-DA62-809398A4A4CE}"/>
              </a:ext>
            </a:extLst>
          </p:cNvPr>
          <p:cNvPicPr>
            <a:picLocks noGrp="1" noChangeAspect="1"/>
          </p:cNvPicPr>
          <p:nvPr>
            <p:ph idx="1"/>
          </p:nvPr>
        </p:nvPicPr>
        <p:blipFill rotWithShape="1">
          <a:blip r:embed="rId3"/>
          <a:srcRect l="1367" t="22026"/>
          <a:stretch/>
        </p:blipFill>
        <p:spPr>
          <a:xfrm>
            <a:off x="762000" y="1740623"/>
            <a:ext cx="11064240" cy="4339021"/>
          </a:xfrm>
          <a:prstGeom prst="rect">
            <a:avLst/>
          </a:prstGeom>
        </p:spPr>
      </p:pic>
    </p:spTree>
    <p:extLst>
      <p:ext uri="{BB962C8B-B14F-4D97-AF65-F5344CB8AC3E}">
        <p14:creationId xmlns:p14="http://schemas.microsoft.com/office/powerpoint/2010/main" val="1273935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47CE-8254-4EF2-9CB4-216CB0CB069A}"/>
              </a:ext>
            </a:extLst>
          </p:cNvPr>
          <p:cNvSpPr>
            <a:spLocks noGrp="1"/>
          </p:cNvSpPr>
          <p:nvPr>
            <p:ph type="title"/>
          </p:nvPr>
        </p:nvSpPr>
        <p:spPr>
          <a:xfrm>
            <a:off x="1524001" y="778356"/>
            <a:ext cx="6705600" cy="745644"/>
          </a:xfrm>
        </p:spPr>
        <p:txBody>
          <a:bodyPr>
            <a:normAutofit/>
          </a:bodyPr>
          <a:lstStyle/>
          <a:p>
            <a:r>
              <a:rPr lang="en-US" sz="4000" dirty="0">
                <a:latin typeface="Calibri" panose="020F0502020204030204" pitchFamily="34" charset="0"/>
                <a:cs typeface="Calibri" panose="020F0502020204030204" pitchFamily="34" charset="0"/>
              </a:rPr>
              <a:t>Top Fiscal Recovery Votes</a:t>
            </a:r>
          </a:p>
        </p:txBody>
      </p:sp>
      <p:pic>
        <p:nvPicPr>
          <p:cNvPr id="6" name="Picture 5" descr="Chart, bar chart&#10;&#10;Description automatically generated">
            <a:extLst>
              <a:ext uri="{FF2B5EF4-FFF2-40B4-BE49-F238E27FC236}">
                <a16:creationId xmlns:a16="http://schemas.microsoft.com/office/drawing/2014/main" id="{1752058A-C163-FD2D-EF3D-239EA19B8715}"/>
              </a:ext>
            </a:extLst>
          </p:cNvPr>
          <p:cNvPicPr>
            <a:picLocks noChangeAspect="1"/>
          </p:cNvPicPr>
          <p:nvPr/>
        </p:nvPicPr>
        <p:blipFill rotWithShape="1">
          <a:blip r:embed="rId3">
            <a:extLst>
              <a:ext uri="{28A0092B-C50C-407E-A947-70E740481C1C}">
                <a14:useLocalDpi xmlns:a14="http://schemas.microsoft.com/office/drawing/2010/main" val="0"/>
              </a:ext>
            </a:extLst>
          </a:blip>
          <a:srcRect l="4787" t="23813" r="4665" b="9972"/>
          <a:stretch/>
        </p:blipFill>
        <p:spPr bwMode="auto">
          <a:xfrm>
            <a:off x="762000" y="1784809"/>
            <a:ext cx="10668000" cy="43873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4101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47CE-8254-4EF2-9CB4-216CB0CB069A}"/>
              </a:ext>
            </a:extLst>
          </p:cNvPr>
          <p:cNvSpPr>
            <a:spLocks noGrp="1"/>
          </p:cNvSpPr>
          <p:nvPr>
            <p:ph type="title"/>
          </p:nvPr>
        </p:nvSpPr>
        <p:spPr>
          <a:xfrm>
            <a:off x="1524001" y="778356"/>
            <a:ext cx="6705600" cy="745644"/>
          </a:xfrm>
        </p:spPr>
        <p:txBody>
          <a:bodyPr>
            <a:normAutofit/>
          </a:bodyPr>
          <a:lstStyle/>
          <a:p>
            <a:r>
              <a:rPr lang="en-US" sz="4000" dirty="0">
                <a:latin typeface="Calibri" panose="020F0502020204030204" pitchFamily="34" charset="0"/>
                <a:cs typeface="Calibri" panose="020F0502020204030204" pitchFamily="34" charset="0"/>
              </a:rPr>
              <a:t>Obligated Funds</a:t>
            </a:r>
          </a:p>
        </p:txBody>
      </p:sp>
      <p:sp>
        <p:nvSpPr>
          <p:cNvPr id="8" name="TextBox 7">
            <a:extLst>
              <a:ext uri="{FF2B5EF4-FFF2-40B4-BE49-F238E27FC236}">
                <a16:creationId xmlns:a16="http://schemas.microsoft.com/office/drawing/2014/main" id="{DD6EED17-31F3-5E07-4C1E-8E52EED6108A}"/>
              </a:ext>
            </a:extLst>
          </p:cNvPr>
          <p:cNvSpPr txBox="1"/>
          <p:nvPr/>
        </p:nvSpPr>
        <p:spPr>
          <a:xfrm>
            <a:off x="1295400" y="1676400"/>
            <a:ext cx="9448799" cy="4247317"/>
          </a:xfrm>
          <a:prstGeom prst="rect">
            <a:avLst/>
          </a:prstGeom>
          <a:noFill/>
        </p:spPr>
        <p:txBody>
          <a:bodyPr wrap="square" rtlCol="0">
            <a:spAutoFit/>
          </a:bodyPr>
          <a:lstStyle/>
          <a:p>
            <a:r>
              <a:rPr lang="en-US" sz="1500" b="1" dirty="0">
                <a:latin typeface="Calibri" panose="020F0502020204030204" pitchFamily="34" charset="0"/>
                <a:cs typeface="Calibri" panose="020F0502020204030204" pitchFamily="34" charset="0"/>
              </a:rPr>
              <a:t>Expenditure Purpose		Obligated (Restricted) 		Obligated (Unrestricted) 		Spent to Date</a:t>
            </a:r>
            <a:r>
              <a:rPr lang="en-US" sz="1500" dirty="0">
                <a:latin typeface="Calibri" panose="020F0502020204030204" pitchFamily="34" charset="0"/>
                <a:cs typeface="Calibri" panose="020F0502020204030204" pitchFamily="34" charset="0"/>
              </a:rPr>
              <a:t> 														  			</a:t>
            </a:r>
          </a:p>
          <a:p>
            <a:r>
              <a:rPr lang="en-US" sz="1500" dirty="0">
                <a:latin typeface="Calibri" panose="020F0502020204030204" pitchFamily="34" charset="0"/>
                <a:cs typeface="Calibri" panose="020F0502020204030204" pitchFamily="34" charset="0"/>
              </a:rPr>
              <a:t>Vaccine incentive raffle			$10,000 									$10,000 </a:t>
            </a:r>
          </a:p>
          <a:p>
            <a:r>
              <a:rPr lang="en-US" sz="1500" dirty="0">
                <a:latin typeface="Calibri" panose="020F0502020204030204" pitchFamily="34" charset="0"/>
                <a:cs typeface="Calibri" panose="020F0502020204030204" pitchFamily="34" charset="0"/>
              </a:rPr>
              <a:t>Test kits and vaccines 			$113,000 									$12,664 </a:t>
            </a:r>
          </a:p>
          <a:p>
            <a:r>
              <a:rPr lang="en-US" sz="1500" dirty="0">
                <a:latin typeface="Calibri" panose="020F0502020204030204" pitchFamily="34" charset="0"/>
                <a:cs typeface="Calibri" panose="020F0502020204030204" pitchFamily="34" charset="0"/>
              </a:rPr>
              <a:t>PPE 						$20,500 									$1,592 </a:t>
            </a:r>
          </a:p>
          <a:p>
            <a:r>
              <a:rPr lang="en-US" sz="1500" dirty="0">
                <a:latin typeface="Calibri" panose="020F0502020204030204" pitchFamily="34" charset="0"/>
                <a:cs typeface="Calibri" panose="020F0502020204030204" pitchFamily="34" charset="0"/>
              </a:rPr>
              <a:t>Emergency Aid assistance 		$50,000  					</a:t>
            </a:r>
          </a:p>
          <a:p>
            <a:r>
              <a:rPr lang="en-US" sz="1500" dirty="0">
                <a:latin typeface="Calibri" panose="020F0502020204030204" pitchFamily="34" charset="0"/>
                <a:cs typeface="Calibri" panose="020F0502020204030204" pitchFamily="34" charset="0"/>
              </a:rPr>
              <a:t>Dog park improvements 							$72,000 </a:t>
            </a:r>
          </a:p>
          <a:p>
            <a:r>
              <a:rPr lang="en-US" sz="1500" dirty="0">
                <a:latin typeface="Calibri" panose="020F0502020204030204" pitchFamily="34" charset="0"/>
                <a:cs typeface="Calibri" panose="020F0502020204030204" pitchFamily="34" charset="0"/>
              </a:rPr>
              <a:t>Fire Department AED program 						$50,000 </a:t>
            </a:r>
          </a:p>
          <a:p>
            <a:r>
              <a:rPr lang="en-US" sz="1500" dirty="0">
                <a:latin typeface="Calibri" panose="020F0502020204030204" pitchFamily="34" charset="0"/>
                <a:cs typeface="Calibri" panose="020F0502020204030204" pitchFamily="34" charset="0"/>
              </a:rPr>
              <a:t>Youth sports and pool fees 							$175,000 </a:t>
            </a:r>
          </a:p>
          <a:p>
            <a:r>
              <a:rPr lang="en-US" sz="1500" dirty="0">
                <a:latin typeface="Calibri" panose="020F0502020204030204" pitchFamily="34" charset="0"/>
                <a:cs typeface="Calibri" panose="020F0502020204030204" pitchFamily="34" charset="0"/>
              </a:rPr>
              <a:t>Broadband for City buildings 		$100,000  </a:t>
            </a:r>
          </a:p>
          <a:p>
            <a:r>
              <a:rPr lang="en-US" sz="1500" dirty="0">
                <a:latin typeface="Calibri" panose="020F0502020204030204" pitchFamily="34" charset="0"/>
                <a:cs typeface="Calibri" panose="020F0502020204030204" pitchFamily="34" charset="0"/>
              </a:rPr>
              <a:t>City Clerk municipal code updates		 				$500,000 </a:t>
            </a:r>
          </a:p>
          <a:p>
            <a:r>
              <a:rPr lang="en-US" sz="1500" dirty="0">
                <a:latin typeface="Calibri" panose="020F0502020204030204" pitchFamily="34" charset="0"/>
                <a:cs typeface="Calibri" panose="020F0502020204030204" pitchFamily="34" charset="0"/>
              </a:rPr>
              <a:t>Municipal Court unfunded mandates 					$300,000 </a:t>
            </a:r>
          </a:p>
          <a:p>
            <a:r>
              <a:rPr lang="en-US" sz="1500" dirty="0">
                <a:latin typeface="Calibri" panose="020F0502020204030204" pitchFamily="34" charset="0"/>
                <a:cs typeface="Calibri" panose="020F0502020204030204" pitchFamily="34" charset="0"/>
              </a:rPr>
              <a:t>Permit process improvements 						$80,000</a:t>
            </a:r>
          </a:p>
          <a:p>
            <a:r>
              <a:rPr lang="en-US" sz="1500" dirty="0">
                <a:latin typeface="Calibri" panose="020F0502020204030204" pitchFamily="34" charset="0"/>
                <a:cs typeface="Calibri" panose="020F0502020204030204" pitchFamily="34" charset="0"/>
              </a:rPr>
              <a:t>Water projects 				$6,413,006					 				$735,032 </a:t>
            </a:r>
          </a:p>
          <a:p>
            <a:r>
              <a:rPr lang="en-US" sz="1500" dirty="0">
                <a:latin typeface="Calibri" panose="020F0502020204030204" pitchFamily="34" charset="0"/>
                <a:cs typeface="Calibri" panose="020F0502020204030204" pitchFamily="34" charset="0"/>
              </a:rPr>
              <a:t>Wastewater projects 			$3,906,531 									$60,212 </a:t>
            </a:r>
          </a:p>
          <a:p>
            <a:endParaRPr lang="en-US" sz="1500" dirty="0">
              <a:latin typeface="Calibri" panose="020F0502020204030204" pitchFamily="34" charset="0"/>
              <a:cs typeface="Calibri" panose="020F0502020204030204" pitchFamily="34" charset="0"/>
            </a:endParaRPr>
          </a:p>
          <a:p>
            <a:r>
              <a:rPr lang="en-US" sz="1500" b="1" dirty="0">
                <a:latin typeface="Calibri" panose="020F0502020204030204" pitchFamily="34" charset="0"/>
                <a:cs typeface="Calibri" panose="020F0502020204030204" pitchFamily="34" charset="0"/>
              </a:rPr>
              <a:t>Total						$10,613,037 			$1,177,000	 			$819,499 </a:t>
            </a:r>
          </a:p>
          <a:p>
            <a:r>
              <a:rPr lang="en-US" sz="1500" b="1" dirty="0">
                <a:latin typeface="Calibri" panose="020F0502020204030204" pitchFamily="34" charset="0"/>
                <a:cs typeface="Calibri" panose="020F0502020204030204" pitchFamily="34" charset="0"/>
              </a:rPr>
              <a:t>Unobligated balance 			$1,160,753 			$8,823,000 </a:t>
            </a:r>
          </a:p>
        </p:txBody>
      </p:sp>
    </p:spTree>
    <p:extLst>
      <p:ext uri="{BB962C8B-B14F-4D97-AF65-F5344CB8AC3E}">
        <p14:creationId xmlns:p14="http://schemas.microsoft.com/office/powerpoint/2010/main" val="3899389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47CE-8254-4EF2-9CB4-216CB0CB069A}"/>
              </a:ext>
            </a:extLst>
          </p:cNvPr>
          <p:cNvSpPr>
            <a:spLocks noGrp="1"/>
          </p:cNvSpPr>
          <p:nvPr>
            <p:ph type="title"/>
          </p:nvPr>
        </p:nvSpPr>
        <p:spPr>
          <a:xfrm>
            <a:off x="1524001" y="778356"/>
            <a:ext cx="6705600" cy="745644"/>
          </a:xfrm>
        </p:spPr>
        <p:txBody>
          <a:bodyPr>
            <a:normAutofit/>
          </a:bodyPr>
          <a:lstStyle/>
          <a:p>
            <a:r>
              <a:rPr lang="en-US" sz="4000" dirty="0">
                <a:latin typeface="Calibri" panose="020F0502020204030204" pitchFamily="34" charset="0"/>
                <a:cs typeface="Calibri" panose="020F0502020204030204" pitchFamily="34" charset="0"/>
              </a:rPr>
              <a:t>City Infrastructure </a:t>
            </a:r>
          </a:p>
        </p:txBody>
      </p:sp>
      <p:sp>
        <p:nvSpPr>
          <p:cNvPr id="3" name="Content Placeholder 2">
            <a:extLst>
              <a:ext uri="{FF2B5EF4-FFF2-40B4-BE49-F238E27FC236}">
                <a16:creationId xmlns:a16="http://schemas.microsoft.com/office/drawing/2014/main" id="{A66C0A1C-E3CF-47EA-BC4A-C5CB15C1C5B6}"/>
              </a:ext>
            </a:extLst>
          </p:cNvPr>
          <p:cNvSpPr>
            <a:spLocks noGrp="1"/>
          </p:cNvSpPr>
          <p:nvPr>
            <p:ph idx="1"/>
          </p:nvPr>
        </p:nvSpPr>
        <p:spPr>
          <a:xfrm>
            <a:off x="838200" y="1600200"/>
            <a:ext cx="9829800" cy="4059303"/>
          </a:xfrm>
        </p:spPr>
        <p:txBody>
          <a:bodyPr>
            <a:normAutofit/>
          </a:bodyPr>
          <a:lstStyle/>
          <a:p>
            <a:pPr marL="0" marR="0" indent="0" algn="just">
              <a:spcBef>
                <a:spcPts val="0"/>
              </a:spcBef>
              <a:spcAft>
                <a:spcPts val="0"/>
              </a:spcAft>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City facilities are outdated and inadequate for current staffing and technology. They lack basic security measures and are not accessible for people with disabilities. Nearly two dozen fleet vehicles need to be replaced. Staff recommends:</a:t>
            </a:r>
          </a:p>
          <a:p>
            <a:pPr marL="0" marR="0" algn="just">
              <a:spcBef>
                <a:spcPts val="0"/>
              </a:spcBef>
              <a:spcAft>
                <a:spcPts val="0"/>
              </a:spcAft>
            </a:pP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City Facilities/Security Upgrades 	$3,000,000</a:t>
            </a:r>
          </a:p>
          <a:p>
            <a:pPr marL="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ADA-Compliance in City Hall			$250,000</a:t>
            </a:r>
          </a:p>
          <a:p>
            <a:pPr marL="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EV Vehicle Pilot Program				$350,000</a:t>
            </a:r>
          </a:p>
          <a:p>
            <a:pPr marL="0" algn="just">
              <a:spcBef>
                <a:spcPts val="0"/>
              </a:spcBef>
              <a:spcAft>
                <a:spcPts val="0"/>
              </a:spcAft>
            </a:pPr>
            <a:endParaRPr lang="en-US" sz="32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descr="A flag on a pole in front of a building&#10;&#10;Description automatically generated with medium confidence">
            <a:extLst>
              <a:ext uri="{FF2B5EF4-FFF2-40B4-BE49-F238E27FC236}">
                <a16:creationId xmlns:a16="http://schemas.microsoft.com/office/drawing/2014/main" id="{4D05F704-8EB1-699A-A201-7896B7742329}"/>
              </a:ext>
            </a:extLst>
          </p:cNvPr>
          <p:cNvPicPr>
            <a:picLocks noChangeAspect="1"/>
          </p:cNvPicPr>
          <p:nvPr/>
        </p:nvPicPr>
        <p:blipFill rotWithShape="1">
          <a:blip r:embed="rId3"/>
          <a:srcRect l="19445" t="7407" r="13889" b="22223"/>
          <a:stretch/>
        </p:blipFill>
        <p:spPr>
          <a:xfrm>
            <a:off x="8763000" y="3459480"/>
            <a:ext cx="2560320" cy="2026920"/>
          </a:xfrm>
          <a:prstGeom prst="rect">
            <a:avLst/>
          </a:prstGeom>
        </p:spPr>
      </p:pic>
    </p:spTree>
    <p:extLst>
      <p:ext uri="{BB962C8B-B14F-4D97-AF65-F5344CB8AC3E}">
        <p14:creationId xmlns:p14="http://schemas.microsoft.com/office/powerpoint/2010/main" val="1869920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47CE-8254-4EF2-9CB4-216CB0CB069A}"/>
              </a:ext>
            </a:extLst>
          </p:cNvPr>
          <p:cNvSpPr>
            <a:spLocks noGrp="1"/>
          </p:cNvSpPr>
          <p:nvPr>
            <p:ph type="title"/>
          </p:nvPr>
        </p:nvSpPr>
        <p:spPr>
          <a:xfrm>
            <a:off x="1524001" y="778356"/>
            <a:ext cx="6705600" cy="745644"/>
          </a:xfrm>
        </p:spPr>
        <p:txBody>
          <a:bodyPr>
            <a:normAutofit/>
          </a:bodyPr>
          <a:lstStyle/>
          <a:p>
            <a:r>
              <a:rPr lang="en-US" sz="4000" dirty="0">
                <a:latin typeface="Calibri" panose="020F0502020204030204" pitchFamily="34" charset="0"/>
                <a:cs typeface="Calibri" panose="020F0502020204030204" pitchFamily="34" charset="0"/>
              </a:rPr>
              <a:t>Public Safety </a:t>
            </a:r>
          </a:p>
        </p:txBody>
      </p:sp>
      <p:sp>
        <p:nvSpPr>
          <p:cNvPr id="4" name="Content Placeholder 2">
            <a:extLst>
              <a:ext uri="{FF2B5EF4-FFF2-40B4-BE49-F238E27FC236}">
                <a16:creationId xmlns:a16="http://schemas.microsoft.com/office/drawing/2014/main" id="{9DC3A6A0-1524-1363-F4B3-8CDC2D0ED373}"/>
              </a:ext>
            </a:extLst>
          </p:cNvPr>
          <p:cNvSpPr txBox="1">
            <a:spLocks/>
          </p:cNvSpPr>
          <p:nvPr/>
        </p:nvSpPr>
        <p:spPr>
          <a:xfrm>
            <a:off x="838200" y="1752600"/>
            <a:ext cx="9829800" cy="4059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spcBef>
                <a:spcPts val="0"/>
              </a:spcBef>
              <a:spcAft>
                <a:spcPts val="0"/>
              </a:spcAft>
              <a:buFont typeface="Wingdings 2" panose="05020102010507070707" pitchFamily="18" charset="2"/>
              <a:buNone/>
            </a:pPr>
            <a:r>
              <a:rPr lang="en-US" sz="2400" dirty="0">
                <a:latin typeface="Calibri" panose="020F0502020204030204" pitchFamily="34" charset="0"/>
                <a:ea typeface="Times New Roman" panose="02020603050405020304" pitchFamily="18" charset="0"/>
                <a:cs typeface="Calibri" panose="020F0502020204030204" pitchFamily="34" charset="0"/>
              </a:rPr>
              <a:t>Forty percent of Boulder City residents live outside the nationally recognized standard of four-minute drive time from the nearest fire station. The Police Department’s non-lethal protection is outdated. Both Departments rely on effective technology for dispatch communications.  Staff recommends:</a:t>
            </a:r>
          </a:p>
          <a:p>
            <a:pPr marL="0" algn="just">
              <a:spcBef>
                <a:spcPts val="0"/>
              </a:spcBef>
              <a:spcAft>
                <a:spcPts val="0"/>
              </a:spcAft>
            </a:pPr>
            <a:endParaRPr lang="en-US" sz="2400" dirty="0">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Fire Department Substation 		$1,600,000</a:t>
            </a:r>
          </a:p>
          <a:p>
            <a:pPr marL="0" marR="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Police Taser Request 				$126,000</a:t>
            </a:r>
          </a:p>
          <a:p>
            <a:pPr marL="0" marR="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Mobile Field Force Equipment	$65,000</a:t>
            </a:r>
          </a:p>
          <a:p>
            <a:pPr marL="0" marR="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Communications Gateway 		$150,000</a:t>
            </a:r>
          </a:p>
        </p:txBody>
      </p:sp>
      <p:pic>
        <p:nvPicPr>
          <p:cNvPr id="5" name="Picture 4" descr="A picture containing outdoor, sky, building, house&#10;&#10;Description automatically generated">
            <a:extLst>
              <a:ext uri="{FF2B5EF4-FFF2-40B4-BE49-F238E27FC236}">
                <a16:creationId xmlns:a16="http://schemas.microsoft.com/office/drawing/2014/main" id="{8D6A9E1D-9C96-B59A-A208-582569BAA298}"/>
              </a:ext>
            </a:extLst>
          </p:cNvPr>
          <p:cNvPicPr>
            <a:picLocks noChangeAspect="1"/>
          </p:cNvPicPr>
          <p:nvPr/>
        </p:nvPicPr>
        <p:blipFill rotWithShape="1">
          <a:blip r:embed="rId3"/>
          <a:srcRect t="15362"/>
          <a:stretch/>
        </p:blipFill>
        <p:spPr>
          <a:xfrm>
            <a:off x="8305800" y="3505200"/>
            <a:ext cx="3657600" cy="2052962"/>
          </a:xfrm>
          <a:prstGeom prst="rect">
            <a:avLst/>
          </a:prstGeom>
        </p:spPr>
      </p:pic>
    </p:spTree>
    <p:extLst>
      <p:ext uri="{BB962C8B-B14F-4D97-AF65-F5344CB8AC3E}">
        <p14:creationId xmlns:p14="http://schemas.microsoft.com/office/powerpoint/2010/main" val="3189789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47CE-8254-4EF2-9CB4-216CB0CB069A}"/>
              </a:ext>
            </a:extLst>
          </p:cNvPr>
          <p:cNvSpPr>
            <a:spLocks noGrp="1"/>
          </p:cNvSpPr>
          <p:nvPr>
            <p:ph type="title"/>
          </p:nvPr>
        </p:nvSpPr>
        <p:spPr>
          <a:xfrm>
            <a:off x="1524001" y="778356"/>
            <a:ext cx="6705600" cy="745644"/>
          </a:xfrm>
        </p:spPr>
        <p:txBody>
          <a:bodyPr>
            <a:normAutofit/>
          </a:bodyPr>
          <a:lstStyle/>
          <a:p>
            <a:r>
              <a:rPr lang="en-US" sz="4000" dirty="0">
                <a:latin typeface="Calibri" panose="020F0502020204030204" pitchFamily="34" charset="0"/>
                <a:cs typeface="Calibri" panose="020F0502020204030204" pitchFamily="34" charset="0"/>
              </a:rPr>
              <a:t>Parks, Public Works</a:t>
            </a:r>
          </a:p>
        </p:txBody>
      </p:sp>
      <p:sp>
        <p:nvSpPr>
          <p:cNvPr id="3" name="Content Placeholder 2">
            <a:extLst>
              <a:ext uri="{FF2B5EF4-FFF2-40B4-BE49-F238E27FC236}">
                <a16:creationId xmlns:a16="http://schemas.microsoft.com/office/drawing/2014/main" id="{A66C0A1C-E3CF-47EA-BC4A-C5CB15C1C5B6}"/>
              </a:ext>
            </a:extLst>
          </p:cNvPr>
          <p:cNvSpPr>
            <a:spLocks noGrp="1"/>
          </p:cNvSpPr>
          <p:nvPr>
            <p:ph idx="1"/>
          </p:nvPr>
        </p:nvSpPr>
        <p:spPr>
          <a:xfrm>
            <a:off x="838200" y="1600200"/>
            <a:ext cx="9829800" cy="4059303"/>
          </a:xfrm>
        </p:spPr>
        <p:txBody>
          <a:bodyPr>
            <a:normAutofit/>
          </a:bodyPr>
          <a:lstStyle/>
          <a:p>
            <a:pPr marL="0" marR="0" indent="0" algn="just">
              <a:spcBef>
                <a:spcPts val="0"/>
              </a:spcBef>
              <a:spcAft>
                <a:spcPts val="0"/>
              </a:spcAft>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Our streets get funds from Regional Transit Authority, but the City is responsible for alleys. We received </a:t>
            </a:r>
            <a:r>
              <a:rPr lang="en-US" sz="2400" dirty="0">
                <a:latin typeface="Calibri" panose="020F0502020204030204" pitchFamily="34" charset="0"/>
                <a:ea typeface="Times New Roman" panose="02020603050405020304" pitchFamily="18" charset="0"/>
                <a:cs typeface="Calibri" panose="020F0502020204030204" pitchFamily="34" charset="0"/>
              </a:rPr>
              <a:t>many requests for additional Pickleball courts as well as upgrades to signage and seating in parks. </a:t>
            </a:r>
            <a:r>
              <a:rPr lang="en-US" sz="2400" dirty="0">
                <a:effectLst/>
                <a:latin typeface="Calibri" panose="020F0502020204030204" pitchFamily="34" charset="0"/>
                <a:ea typeface="Times New Roman" panose="02020603050405020304" pitchFamily="18" charset="0"/>
                <a:cs typeface="Calibri" panose="020F0502020204030204" pitchFamily="34" charset="0"/>
              </a:rPr>
              <a:t>Staff recommends:</a:t>
            </a:r>
          </a:p>
          <a:p>
            <a:pPr marL="0" marR="0" algn="just">
              <a:spcBef>
                <a:spcPts val="0"/>
              </a:spcBef>
              <a:spcAft>
                <a:spcPts val="0"/>
              </a:spcAft>
            </a:pP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Alley Maintenance					$200,000</a:t>
            </a:r>
          </a:p>
          <a:p>
            <a:pPr marL="0" marR="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Pickleball Courts						$160,000</a:t>
            </a:r>
          </a:p>
          <a:p>
            <a:pPr marL="0" marR="0" algn="just">
              <a:spcBef>
                <a:spcPts val="0"/>
              </a:spcBef>
              <a:spcAft>
                <a:spcPts val="0"/>
              </a:spcAft>
            </a:pPr>
            <a:r>
              <a:rPr lang="en-US" sz="3200" dirty="0">
                <a:latin typeface="Calibri" panose="020F0502020204030204" pitchFamily="34" charset="0"/>
                <a:ea typeface="Times New Roman" panose="02020603050405020304" pitchFamily="18" charset="0"/>
                <a:cs typeface="Calibri" panose="020F0502020204030204" pitchFamily="34" charset="0"/>
              </a:rPr>
              <a:t>Parks Signage and Seating</a:t>
            </a:r>
            <a:r>
              <a:rPr lang="en-US" sz="3200" dirty="0">
                <a:effectLst/>
                <a:latin typeface="Calibri" panose="020F0502020204030204" pitchFamily="34" charset="0"/>
                <a:ea typeface="Times New Roman" panose="02020603050405020304" pitchFamily="18" charset="0"/>
                <a:cs typeface="Calibri" panose="020F0502020204030204" pitchFamily="34" charset="0"/>
              </a:rPr>
              <a:t> 		$150,000</a:t>
            </a:r>
          </a:p>
          <a:p>
            <a:pPr marL="0" marR="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Maintenance building				$50,000</a:t>
            </a:r>
          </a:p>
        </p:txBody>
      </p:sp>
      <p:pic>
        <p:nvPicPr>
          <p:cNvPr id="6" name="Picture 5" descr="A sign on the side of a road&#10;&#10;Description automatically generated with medium confidence">
            <a:extLst>
              <a:ext uri="{FF2B5EF4-FFF2-40B4-BE49-F238E27FC236}">
                <a16:creationId xmlns:a16="http://schemas.microsoft.com/office/drawing/2014/main" id="{4D3B238D-7B93-D181-C8C8-A8A60D51E868}"/>
              </a:ext>
            </a:extLst>
          </p:cNvPr>
          <p:cNvPicPr>
            <a:picLocks noChangeAspect="1"/>
          </p:cNvPicPr>
          <p:nvPr/>
        </p:nvPicPr>
        <p:blipFill>
          <a:blip r:embed="rId3"/>
          <a:stretch>
            <a:fillRect/>
          </a:stretch>
        </p:blipFill>
        <p:spPr>
          <a:xfrm>
            <a:off x="8229601" y="3162029"/>
            <a:ext cx="3383280" cy="2248171"/>
          </a:xfrm>
          <a:prstGeom prst="rect">
            <a:avLst/>
          </a:prstGeom>
        </p:spPr>
      </p:pic>
    </p:spTree>
    <p:extLst>
      <p:ext uri="{BB962C8B-B14F-4D97-AF65-F5344CB8AC3E}">
        <p14:creationId xmlns:p14="http://schemas.microsoft.com/office/powerpoint/2010/main" val="2574667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47CE-8254-4EF2-9CB4-216CB0CB069A}"/>
              </a:ext>
            </a:extLst>
          </p:cNvPr>
          <p:cNvSpPr>
            <a:spLocks noGrp="1"/>
          </p:cNvSpPr>
          <p:nvPr>
            <p:ph type="title"/>
          </p:nvPr>
        </p:nvSpPr>
        <p:spPr>
          <a:xfrm>
            <a:off x="1524001" y="778356"/>
            <a:ext cx="6705600" cy="745644"/>
          </a:xfrm>
        </p:spPr>
        <p:txBody>
          <a:bodyPr>
            <a:normAutofit/>
          </a:bodyPr>
          <a:lstStyle/>
          <a:p>
            <a:r>
              <a:rPr lang="en-US" sz="4000" dirty="0">
                <a:latin typeface="Calibri" panose="020F0502020204030204" pitchFamily="34" charset="0"/>
                <a:cs typeface="Calibri" panose="020F0502020204030204" pitchFamily="34" charset="0"/>
              </a:rPr>
              <a:t>Municipal Court needs </a:t>
            </a:r>
          </a:p>
        </p:txBody>
      </p:sp>
      <p:sp>
        <p:nvSpPr>
          <p:cNvPr id="6" name="Content Placeholder 2">
            <a:extLst>
              <a:ext uri="{FF2B5EF4-FFF2-40B4-BE49-F238E27FC236}">
                <a16:creationId xmlns:a16="http://schemas.microsoft.com/office/drawing/2014/main" id="{3C229404-D450-C169-9A73-E47B5E1CBC81}"/>
              </a:ext>
            </a:extLst>
          </p:cNvPr>
          <p:cNvSpPr txBox="1">
            <a:spLocks/>
          </p:cNvSpPr>
          <p:nvPr/>
        </p:nvSpPr>
        <p:spPr>
          <a:xfrm>
            <a:off x="838200" y="1752600"/>
            <a:ext cx="10134600" cy="4059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spcBef>
                <a:spcPts val="0"/>
              </a:spcBef>
              <a:spcAft>
                <a:spcPts val="0"/>
              </a:spcAft>
              <a:buFont typeface="Wingdings 2" panose="05020102010507070707" pitchFamily="18" charset="2"/>
              <a:buNone/>
            </a:pPr>
            <a:r>
              <a:rPr lang="en-US" sz="2400" dirty="0">
                <a:latin typeface="Calibri" panose="020F0502020204030204" pitchFamily="34" charset="0"/>
                <a:ea typeface="Times New Roman" panose="02020603050405020304" pitchFamily="18" charset="0"/>
                <a:cs typeface="Calibri" panose="020F0502020204030204" pitchFamily="34" charset="0"/>
              </a:rPr>
              <a:t>The current courthouse is not able to accommodate social distancing in the lobby. Security measures need updating, internally and externally, including cameras and an X-ray scanner for inspection of belongings as clients enter the  courthouse. Additional support for drug court is needed.  Staff recommends:</a:t>
            </a:r>
          </a:p>
          <a:p>
            <a:pPr marL="0" algn="just">
              <a:spcBef>
                <a:spcPts val="0"/>
              </a:spcBef>
              <a:spcAft>
                <a:spcPts val="0"/>
              </a:spcAft>
            </a:pPr>
            <a:endParaRPr lang="en-US" sz="3200" dirty="0">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Municipal Court Requests					$496,000</a:t>
            </a:r>
          </a:p>
          <a:p>
            <a:pPr marL="0" algn="just">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Mental Health/Drug Court Support	$200,000</a:t>
            </a:r>
          </a:p>
          <a:p>
            <a:pPr marL="0" marR="0" algn="just">
              <a:spcBef>
                <a:spcPts val="0"/>
              </a:spcBef>
              <a:spcAft>
                <a:spcPts val="0"/>
              </a:spcAft>
            </a:pPr>
            <a:endParaRPr lang="en-US" sz="32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 name="Picture 3" descr="A building with a sign on it&#10;&#10;Description automatically generated with low confidence">
            <a:extLst>
              <a:ext uri="{FF2B5EF4-FFF2-40B4-BE49-F238E27FC236}">
                <a16:creationId xmlns:a16="http://schemas.microsoft.com/office/drawing/2014/main" id="{C5A3A349-1275-832F-9851-0562CB521270}"/>
              </a:ext>
            </a:extLst>
          </p:cNvPr>
          <p:cNvPicPr>
            <a:picLocks noChangeAspect="1"/>
          </p:cNvPicPr>
          <p:nvPr/>
        </p:nvPicPr>
        <p:blipFill rotWithShape="1">
          <a:blip r:embed="rId3"/>
          <a:srcRect l="21874" t="24872" r="17190" b="22905"/>
          <a:stretch/>
        </p:blipFill>
        <p:spPr>
          <a:xfrm>
            <a:off x="9067800" y="3652527"/>
            <a:ext cx="2971800" cy="1910073"/>
          </a:xfrm>
          <a:prstGeom prst="rect">
            <a:avLst/>
          </a:prstGeom>
        </p:spPr>
      </p:pic>
    </p:spTree>
    <p:extLst>
      <p:ext uri="{BB962C8B-B14F-4D97-AF65-F5344CB8AC3E}">
        <p14:creationId xmlns:p14="http://schemas.microsoft.com/office/powerpoint/2010/main" val="510698333"/>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E6E911C22B004C86864E1D7CE477C9" ma:contentTypeVersion="10" ma:contentTypeDescription="Create a new document." ma:contentTypeScope="" ma:versionID="859859d34139b71b66f68c240b32820c">
  <xsd:schema xmlns:xsd="http://www.w3.org/2001/XMLSchema" xmlns:xs="http://www.w3.org/2001/XMLSchema" xmlns:p="http://schemas.microsoft.com/office/2006/metadata/properties" xmlns:ns3="6ddbea98-a6ad-4864-9b0e-eabf0c2b7d35" xmlns:ns4="a16df5ac-2719-4bb1-981e-38cb36e39e4c" targetNamespace="http://schemas.microsoft.com/office/2006/metadata/properties" ma:root="true" ma:fieldsID="d9bcd3d19583883502a5ba1959493457" ns3:_="" ns4:_="">
    <xsd:import namespace="6ddbea98-a6ad-4864-9b0e-eabf0c2b7d35"/>
    <xsd:import namespace="a16df5ac-2719-4bb1-981e-38cb36e39e4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dbea98-a6ad-4864-9b0e-eabf0c2b7d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6df5ac-2719-4bb1-981e-38cb36e39e4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56CABB-32E1-4639-8F77-965DDDB9645F}">
  <ds:schemaRefs>
    <ds:schemaRef ds:uri="http://schemas.microsoft.com/sharepoint/v3/contenttype/forms"/>
  </ds:schemaRefs>
</ds:datastoreItem>
</file>

<file path=customXml/itemProps2.xml><?xml version="1.0" encoding="utf-8"?>
<ds:datastoreItem xmlns:ds="http://schemas.openxmlformats.org/officeDocument/2006/customXml" ds:itemID="{C0F243EB-3495-4FD9-9115-7190AC699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dbea98-a6ad-4864-9b0e-eabf0c2b7d35"/>
    <ds:schemaRef ds:uri="a16df5ac-2719-4bb1-981e-38cb36e39e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FA3F48-B076-411E-A250-40F1C0730953}">
  <ds:schemaRefs>
    <ds:schemaRef ds:uri="http://schemas.microsoft.com/office/2006/documentManagement/types"/>
    <ds:schemaRef ds:uri="http://purl.org/dc/elements/1.1/"/>
    <ds:schemaRef ds:uri="http://schemas.microsoft.com/office/infopath/2007/PartnerControls"/>
    <ds:schemaRef ds:uri="http://purl.org/dc/terms/"/>
    <ds:schemaRef ds:uri="http://schemas.microsoft.com/office/2006/metadata/properties"/>
    <ds:schemaRef ds:uri="http://purl.org/dc/dcmitype/"/>
    <ds:schemaRef ds:uri="http://schemas.openxmlformats.org/package/2006/metadata/core-properties"/>
    <ds:schemaRef ds:uri="a16df5ac-2719-4bb1-981e-38cb36e39e4c"/>
    <ds:schemaRef ds:uri="6ddbea98-a6ad-4864-9b0e-eabf0c2b7d3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4875</TotalTime>
  <Words>1536</Words>
  <Application>Microsoft Office PowerPoint</Application>
  <PresentationFormat>Widescreen</PresentationFormat>
  <Paragraphs>107</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Gill Sans MT</vt:lpstr>
      <vt:lpstr>Wingdings 2</vt:lpstr>
      <vt:lpstr>Dividend</vt:lpstr>
      <vt:lpstr>City of Boulder City</vt:lpstr>
      <vt:lpstr>Online Survey</vt:lpstr>
      <vt:lpstr>Top Infrastructure Votes</vt:lpstr>
      <vt:lpstr>Top Fiscal Recovery Votes</vt:lpstr>
      <vt:lpstr>Obligated Funds</vt:lpstr>
      <vt:lpstr>City Infrastructure </vt:lpstr>
      <vt:lpstr>Public Safety </vt:lpstr>
      <vt:lpstr>Parks, Public Works</vt:lpstr>
      <vt:lpstr>Municipal Court needs </vt:lpstr>
      <vt:lpstr>Unrestricted Funds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Boulder City</dc:title>
  <dc:creator>Lisa LaPlante</dc:creator>
  <cp:lastModifiedBy>Taylour Tedder</cp:lastModifiedBy>
  <cp:revision>67</cp:revision>
  <cp:lastPrinted>2022-05-17T00:19:59Z</cp:lastPrinted>
  <dcterms:created xsi:type="dcterms:W3CDTF">2021-06-15T19:54:28Z</dcterms:created>
  <dcterms:modified xsi:type="dcterms:W3CDTF">2022-07-05T17:31:48Z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0x01010012E6E911C22B004C86864E1D7CE477C9</vt:lpwstr>
  </property>
</Properties>
</file>