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65" r:id="rId6"/>
    <p:sldId id="258" r:id="rId7"/>
    <p:sldId id="269" r:id="rId8"/>
    <p:sldId id="259" r:id="rId9"/>
    <p:sldId id="260" r:id="rId10"/>
    <p:sldId id="262" r:id="rId11"/>
    <p:sldId id="267" r:id="rId12"/>
    <p:sldId id="268" r:id="rId13"/>
    <p:sldId id="263" r:id="rId14"/>
    <p:sldId id="264" r:id="rId15"/>
  </p:sldIdLst>
  <p:sldSz cx="12192000" cy="6858000"/>
  <p:notesSz cx="9236075" cy="69500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3AF2E9-63C4-A8A7-7DF8-22034A9D8D08}" v="10" dt="2025-08-25T18:03:38.18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3D3D3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3D3D3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6533" y="457200"/>
            <a:ext cx="3703320" cy="95250"/>
          </a:xfrm>
          <a:custGeom>
            <a:avLst/>
            <a:gdLst/>
            <a:ahLst/>
            <a:cxnLst/>
            <a:rect l="l" t="t" r="r" b="b"/>
            <a:pathLst>
              <a:path w="3703320" h="95250">
                <a:moveTo>
                  <a:pt x="3703320" y="94997"/>
                </a:moveTo>
                <a:lnTo>
                  <a:pt x="0" y="94997"/>
                </a:lnTo>
                <a:lnTo>
                  <a:pt x="0" y="0"/>
                </a:lnTo>
                <a:lnTo>
                  <a:pt x="3703320" y="0"/>
                </a:lnTo>
                <a:lnTo>
                  <a:pt x="3703320" y="94997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042147" y="453642"/>
            <a:ext cx="3703320" cy="99060"/>
          </a:xfrm>
          <a:custGeom>
            <a:avLst/>
            <a:gdLst/>
            <a:ahLst/>
            <a:cxnLst/>
            <a:rect l="l" t="t" r="r" b="b"/>
            <a:pathLst>
              <a:path w="3703320" h="99059">
                <a:moveTo>
                  <a:pt x="3703319" y="98554"/>
                </a:moveTo>
                <a:lnTo>
                  <a:pt x="0" y="98554"/>
                </a:lnTo>
                <a:lnTo>
                  <a:pt x="0" y="0"/>
                </a:lnTo>
                <a:lnTo>
                  <a:pt x="3703319" y="0"/>
                </a:lnTo>
                <a:lnTo>
                  <a:pt x="3703319" y="98554"/>
                </a:lnTo>
                <a:close/>
              </a:path>
            </a:pathLst>
          </a:custGeom>
          <a:solidFill>
            <a:srgbClr val="96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241829" y="457200"/>
            <a:ext cx="3703320" cy="91440"/>
          </a:xfrm>
          <a:custGeom>
            <a:avLst/>
            <a:gdLst/>
            <a:ahLst/>
            <a:cxnLst/>
            <a:rect l="l" t="t" r="r" b="b"/>
            <a:pathLst>
              <a:path w="3703320" h="91440">
                <a:moveTo>
                  <a:pt x="3703320" y="91440"/>
                </a:moveTo>
                <a:lnTo>
                  <a:pt x="0" y="91440"/>
                </a:lnTo>
                <a:lnTo>
                  <a:pt x="0" y="0"/>
                </a:lnTo>
                <a:lnTo>
                  <a:pt x="3703320" y="0"/>
                </a:lnTo>
                <a:lnTo>
                  <a:pt x="3703320" y="91440"/>
                </a:lnTo>
                <a:close/>
              </a:path>
            </a:pathLst>
          </a:custGeom>
          <a:solidFill>
            <a:srgbClr val="459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524000" y="2895600"/>
            <a:ext cx="9144000" cy="3276600"/>
          </a:xfrm>
          <a:custGeom>
            <a:avLst/>
            <a:gdLst/>
            <a:ahLst/>
            <a:cxnLst/>
            <a:rect l="l" t="t" r="r" b="b"/>
            <a:pathLst>
              <a:path w="9144000" h="3276600">
                <a:moveTo>
                  <a:pt x="0" y="0"/>
                </a:moveTo>
                <a:lnTo>
                  <a:pt x="9144000" y="0"/>
                </a:lnTo>
                <a:lnTo>
                  <a:pt x="9144000" y="3276600"/>
                </a:lnTo>
                <a:lnTo>
                  <a:pt x="0" y="327660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0" y="998504"/>
            <a:ext cx="1546549" cy="15255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6533" y="457200"/>
            <a:ext cx="3703320" cy="95250"/>
          </a:xfrm>
          <a:custGeom>
            <a:avLst/>
            <a:gdLst/>
            <a:ahLst/>
            <a:cxnLst/>
            <a:rect l="l" t="t" r="r" b="b"/>
            <a:pathLst>
              <a:path w="3703320" h="95250">
                <a:moveTo>
                  <a:pt x="3703320" y="94997"/>
                </a:moveTo>
                <a:lnTo>
                  <a:pt x="0" y="94997"/>
                </a:lnTo>
                <a:lnTo>
                  <a:pt x="0" y="0"/>
                </a:lnTo>
                <a:lnTo>
                  <a:pt x="3703320" y="0"/>
                </a:lnTo>
                <a:lnTo>
                  <a:pt x="3703320" y="94997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042147" y="453642"/>
            <a:ext cx="3703320" cy="99060"/>
          </a:xfrm>
          <a:custGeom>
            <a:avLst/>
            <a:gdLst/>
            <a:ahLst/>
            <a:cxnLst/>
            <a:rect l="l" t="t" r="r" b="b"/>
            <a:pathLst>
              <a:path w="3703320" h="99059">
                <a:moveTo>
                  <a:pt x="3703319" y="98554"/>
                </a:moveTo>
                <a:lnTo>
                  <a:pt x="0" y="98554"/>
                </a:lnTo>
                <a:lnTo>
                  <a:pt x="0" y="0"/>
                </a:lnTo>
                <a:lnTo>
                  <a:pt x="3703319" y="0"/>
                </a:lnTo>
                <a:lnTo>
                  <a:pt x="3703319" y="98554"/>
                </a:lnTo>
                <a:close/>
              </a:path>
            </a:pathLst>
          </a:custGeom>
          <a:solidFill>
            <a:srgbClr val="96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241829" y="457200"/>
            <a:ext cx="3703320" cy="91440"/>
          </a:xfrm>
          <a:custGeom>
            <a:avLst/>
            <a:gdLst/>
            <a:ahLst/>
            <a:cxnLst/>
            <a:rect l="l" t="t" r="r" b="b"/>
            <a:pathLst>
              <a:path w="3703320" h="91440">
                <a:moveTo>
                  <a:pt x="3703320" y="91440"/>
                </a:moveTo>
                <a:lnTo>
                  <a:pt x="0" y="91440"/>
                </a:lnTo>
                <a:lnTo>
                  <a:pt x="0" y="0"/>
                </a:lnTo>
                <a:lnTo>
                  <a:pt x="3703320" y="0"/>
                </a:lnTo>
                <a:lnTo>
                  <a:pt x="3703320" y="91440"/>
                </a:lnTo>
                <a:close/>
              </a:path>
            </a:pathLst>
          </a:custGeom>
          <a:solidFill>
            <a:srgbClr val="459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229600" y="584200"/>
            <a:ext cx="914400" cy="902043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445828" y="1524000"/>
            <a:ext cx="11289030" cy="74930"/>
          </a:xfrm>
          <a:custGeom>
            <a:avLst/>
            <a:gdLst/>
            <a:ahLst/>
            <a:cxnLst/>
            <a:rect l="l" t="t" r="r" b="b"/>
            <a:pathLst>
              <a:path w="11289030" h="74930">
                <a:moveTo>
                  <a:pt x="11288971" y="74815"/>
                </a:moveTo>
                <a:lnTo>
                  <a:pt x="0" y="74815"/>
                </a:lnTo>
                <a:lnTo>
                  <a:pt x="0" y="0"/>
                </a:lnTo>
                <a:lnTo>
                  <a:pt x="11288971" y="0"/>
                </a:lnTo>
                <a:lnTo>
                  <a:pt x="11288971" y="74815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45828" y="1524000"/>
            <a:ext cx="11289030" cy="74930"/>
          </a:xfrm>
          <a:custGeom>
            <a:avLst/>
            <a:gdLst/>
            <a:ahLst/>
            <a:cxnLst/>
            <a:rect l="l" t="t" r="r" b="b"/>
            <a:pathLst>
              <a:path w="11289030" h="74930">
                <a:moveTo>
                  <a:pt x="0" y="0"/>
                </a:moveTo>
                <a:lnTo>
                  <a:pt x="11288971" y="0"/>
                </a:lnTo>
                <a:lnTo>
                  <a:pt x="11288971" y="74815"/>
                </a:lnTo>
                <a:lnTo>
                  <a:pt x="0" y="74815"/>
                </a:lnTo>
                <a:lnTo>
                  <a:pt x="0" y="0"/>
                </a:lnTo>
                <a:close/>
              </a:path>
            </a:pathLst>
          </a:custGeom>
          <a:ln w="22225">
            <a:solidFill>
              <a:srgbClr val="1022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40285" y="5867400"/>
            <a:ext cx="11289030" cy="74930"/>
          </a:xfrm>
          <a:custGeom>
            <a:avLst/>
            <a:gdLst/>
            <a:ahLst/>
            <a:cxnLst/>
            <a:rect l="l" t="t" r="r" b="b"/>
            <a:pathLst>
              <a:path w="11289030" h="74929">
                <a:moveTo>
                  <a:pt x="11288971" y="74814"/>
                </a:moveTo>
                <a:lnTo>
                  <a:pt x="0" y="74814"/>
                </a:lnTo>
                <a:lnTo>
                  <a:pt x="0" y="0"/>
                </a:lnTo>
                <a:lnTo>
                  <a:pt x="11288971" y="0"/>
                </a:lnTo>
                <a:lnTo>
                  <a:pt x="11288971" y="74814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440285" y="5867400"/>
            <a:ext cx="11289030" cy="74930"/>
          </a:xfrm>
          <a:custGeom>
            <a:avLst/>
            <a:gdLst/>
            <a:ahLst/>
            <a:cxnLst/>
            <a:rect l="l" t="t" r="r" b="b"/>
            <a:pathLst>
              <a:path w="11289030" h="74929">
                <a:moveTo>
                  <a:pt x="0" y="0"/>
                </a:moveTo>
                <a:lnTo>
                  <a:pt x="11288971" y="0"/>
                </a:lnTo>
                <a:lnTo>
                  <a:pt x="11288971" y="74814"/>
                </a:lnTo>
                <a:lnTo>
                  <a:pt x="0" y="74814"/>
                </a:lnTo>
                <a:lnTo>
                  <a:pt x="0" y="0"/>
                </a:lnTo>
                <a:close/>
              </a:path>
            </a:pathLst>
          </a:custGeom>
          <a:ln w="22225">
            <a:solidFill>
              <a:srgbClr val="1022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02740" y="477824"/>
            <a:ext cx="5970270" cy="1061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02740" y="2524342"/>
            <a:ext cx="8096884" cy="2463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3D3D3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nv.org/stratpla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5534" y="794730"/>
            <a:ext cx="6482715" cy="187833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sz="5400" b="1">
                <a:solidFill>
                  <a:srgbClr val="1A3260"/>
                </a:solidFill>
                <a:latin typeface="Calibri"/>
                <a:cs typeface="Calibri"/>
              </a:rPr>
              <a:t>CITY</a:t>
            </a:r>
            <a:r>
              <a:rPr sz="5400" b="1" spc="-35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>
                <a:solidFill>
                  <a:srgbClr val="1A3260"/>
                </a:solidFill>
                <a:latin typeface="Calibri"/>
                <a:cs typeface="Calibri"/>
              </a:rPr>
              <a:t>OF</a:t>
            </a:r>
            <a:r>
              <a:rPr sz="5400" b="1" spc="-40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>
                <a:solidFill>
                  <a:srgbClr val="1A3260"/>
                </a:solidFill>
                <a:latin typeface="Calibri"/>
                <a:cs typeface="Calibri"/>
              </a:rPr>
              <a:t>BOULDER</a:t>
            </a:r>
            <a:r>
              <a:rPr sz="5400" b="1" spc="-35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 spc="-20">
                <a:solidFill>
                  <a:srgbClr val="1A3260"/>
                </a:solidFill>
                <a:latin typeface="Calibri"/>
                <a:cs typeface="Calibri"/>
              </a:rPr>
              <a:t>CITY</a:t>
            </a:r>
            <a:endParaRPr sz="5400">
              <a:latin typeface="Calibri"/>
              <a:cs typeface="Calibri"/>
            </a:endParaRPr>
          </a:p>
          <a:p>
            <a:pPr marL="12700" marR="221615">
              <a:lnSpc>
                <a:spcPts val="3720"/>
              </a:lnSpc>
              <a:tabLst>
                <a:tab pos="3716654" algn="l"/>
              </a:tabLst>
            </a:pP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STRATEGIC</a:t>
            </a:r>
            <a:r>
              <a:rPr sz="2600" b="1" spc="-5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PLAN</a:t>
            </a:r>
            <a:r>
              <a:rPr sz="2600" b="1" spc="-4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202</a:t>
            </a:r>
            <a:r>
              <a:rPr lang="en-US" sz="2600" b="1">
                <a:solidFill>
                  <a:srgbClr val="4590B8"/>
                </a:solidFill>
                <a:latin typeface="Calibri"/>
                <a:cs typeface="Calibri"/>
              </a:rPr>
              <a:t>5</a:t>
            </a:r>
            <a:r>
              <a:rPr sz="2600" b="1" spc="-4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TO</a:t>
            </a:r>
            <a:r>
              <a:rPr sz="2600" b="1" spc="-4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10">
                <a:solidFill>
                  <a:srgbClr val="4590B8"/>
                </a:solidFill>
                <a:latin typeface="Calibri"/>
                <a:cs typeface="Calibri"/>
              </a:rPr>
              <a:t>20</a:t>
            </a:r>
            <a:r>
              <a:rPr lang="en-US" sz="2600" b="1" spc="-10">
                <a:solidFill>
                  <a:srgbClr val="4590B8"/>
                </a:solidFill>
                <a:latin typeface="Calibri"/>
                <a:cs typeface="Calibri"/>
              </a:rPr>
              <a:t>30</a:t>
            </a:r>
            <a:r>
              <a:rPr sz="2600" b="1" spc="-10">
                <a:solidFill>
                  <a:srgbClr val="4590B8"/>
                </a:solidFill>
                <a:latin typeface="Calibri"/>
                <a:cs typeface="Calibri"/>
              </a:rPr>
              <a:t>: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IMPLEMENTATION</a:t>
            </a:r>
            <a:r>
              <a:rPr sz="2600" b="1" spc="-7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PLAN</a:t>
            </a:r>
            <a:r>
              <a:rPr sz="2600" b="1" spc="-7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50">
                <a:solidFill>
                  <a:srgbClr val="4590B8"/>
                </a:solidFill>
                <a:latin typeface="Calibri"/>
                <a:cs typeface="Calibri"/>
              </a:rPr>
              <a:t>-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	</a:t>
            </a:r>
            <a:r>
              <a:rPr lang="en-US" sz="2600" b="1">
                <a:solidFill>
                  <a:srgbClr val="4590B8"/>
                </a:solidFill>
                <a:latin typeface="Calibri"/>
                <a:cs typeface="Calibri"/>
              </a:rPr>
              <a:t>AUGUST 26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,</a:t>
            </a:r>
            <a:r>
              <a:rPr sz="2600" b="1" spc="-7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20">
                <a:solidFill>
                  <a:srgbClr val="4590B8"/>
                </a:solidFill>
                <a:latin typeface="Calibri"/>
                <a:cs typeface="Calibri"/>
              </a:rPr>
              <a:t>202</a:t>
            </a:r>
            <a:r>
              <a:rPr lang="en-US" sz="2600" b="1" spc="-20">
                <a:solidFill>
                  <a:srgbClr val="4590B8"/>
                </a:solidFill>
                <a:latin typeface="Calibri"/>
                <a:cs typeface="Calibri"/>
              </a:rPr>
              <a:t>5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0" y="3124200"/>
            <a:ext cx="6035040" cy="28163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5970270" cy="1061720"/>
          </a:xfrm>
          <a:prstGeom prst="rect">
            <a:avLst/>
          </a:prstGeom>
        </p:spPr>
        <p:txBody>
          <a:bodyPr vert="horz" wrap="square" lIns="0" tIns="530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t>WHAT’S</a:t>
            </a:r>
            <a:r>
              <a:rPr spc="-30"/>
              <a:t> </a:t>
            </a:r>
            <a:r>
              <a:rPr spc="-10"/>
              <a:t>NEXT?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81272" y="2362200"/>
            <a:ext cx="10901128" cy="19774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1825" indent="-457200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90625"/>
              <a:buFont typeface="Arial" panose="020B0604020202020204" pitchFamily="34" charset="0"/>
              <a:buChar char="•"/>
              <a:tabLst>
                <a:tab pos="349885" algn="l"/>
              </a:tabLst>
            </a:pPr>
            <a:r>
              <a:rPr lang="en-US">
                <a:solidFill>
                  <a:schemeClr val="tx1"/>
                </a:solidFill>
              </a:rPr>
              <a:t>City Departments will c</a:t>
            </a:r>
            <a:r>
              <a:rPr>
                <a:solidFill>
                  <a:schemeClr val="tx1"/>
                </a:solidFill>
              </a:rPr>
              <a:t>ontinue</a:t>
            </a:r>
            <a:r>
              <a:rPr spc="-70">
                <a:solidFill>
                  <a:schemeClr val="tx1"/>
                </a:solidFill>
              </a:rPr>
              <a:t> </a:t>
            </a:r>
            <a:r>
              <a:rPr>
                <a:solidFill>
                  <a:schemeClr val="tx1"/>
                </a:solidFill>
              </a:rPr>
              <a:t>work</a:t>
            </a:r>
            <a:r>
              <a:rPr spc="-70">
                <a:solidFill>
                  <a:schemeClr val="tx1"/>
                </a:solidFill>
              </a:rPr>
              <a:t> </a:t>
            </a:r>
            <a:r>
              <a:rPr>
                <a:solidFill>
                  <a:schemeClr val="tx1"/>
                </a:solidFill>
              </a:rPr>
              <a:t>on</a:t>
            </a:r>
            <a:r>
              <a:rPr spc="-70">
                <a:solidFill>
                  <a:schemeClr val="tx1"/>
                </a:solidFill>
              </a:rPr>
              <a:t> </a:t>
            </a:r>
            <a:r>
              <a:rPr spc="-10">
                <a:solidFill>
                  <a:schemeClr val="tx1"/>
                </a:solidFill>
              </a:rPr>
              <a:t>completing</a:t>
            </a:r>
            <a:r>
              <a:rPr spc="-75">
                <a:solidFill>
                  <a:schemeClr val="tx1"/>
                </a:solidFill>
              </a:rPr>
              <a:t> </a:t>
            </a:r>
            <a:r>
              <a:rPr spc="-10">
                <a:solidFill>
                  <a:schemeClr val="tx1"/>
                </a:solidFill>
              </a:rPr>
              <a:t>strategies</a:t>
            </a:r>
          </a:p>
          <a:p>
            <a:pPr marL="631825" indent="-457200">
              <a:lnSpc>
                <a:spcPct val="100000"/>
              </a:lnSpc>
              <a:spcBef>
                <a:spcPts val="3840"/>
              </a:spcBef>
              <a:buClr>
                <a:srgbClr val="4590B8"/>
              </a:buClr>
              <a:buSzPct val="90625"/>
              <a:buFont typeface="Arial" panose="020B0604020202020204" pitchFamily="34" charset="0"/>
              <a:buChar char="•"/>
              <a:tabLst>
                <a:tab pos="349885" algn="l"/>
              </a:tabLst>
            </a:pPr>
            <a:r>
              <a:rPr lang="en-US"/>
              <a:t>The City Manager will provide quarterly reports to the City Council on progress related to Plan implementation </a:t>
            </a:r>
            <a:endParaRPr lang="en-US" spc="-1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6533" y="457200"/>
            <a:ext cx="3703320" cy="95250"/>
          </a:xfrm>
          <a:custGeom>
            <a:avLst/>
            <a:gdLst/>
            <a:ahLst/>
            <a:cxnLst/>
            <a:rect l="l" t="t" r="r" b="b"/>
            <a:pathLst>
              <a:path w="3703320" h="95250">
                <a:moveTo>
                  <a:pt x="3703320" y="94997"/>
                </a:moveTo>
                <a:lnTo>
                  <a:pt x="0" y="94997"/>
                </a:lnTo>
                <a:lnTo>
                  <a:pt x="0" y="0"/>
                </a:lnTo>
                <a:lnTo>
                  <a:pt x="3703320" y="0"/>
                </a:lnTo>
                <a:lnTo>
                  <a:pt x="3703320" y="94997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042147" y="453642"/>
            <a:ext cx="3703320" cy="99060"/>
          </a:xfrm>
          <a:custGeom>
            <a:avLst/>
            <a:gdLst/>
            <a:ahLst/>
            <a:cxnLst/>
            <a:rect l="l" t="t" r="r" b="b"/>
            <a:pathLst>
              <a:path w="3703320" h="99059">
                <a:moveTo>
                  <a:pt x="3703319" y="98554"/>
                </a:moveTo>
                <a:lnTo>
                  <a:pt x="0" y="98554"/>
                </a:lnTo>
                <a:lnTo>
                  <a:pt x="0" y="0"/>
                </a:lnTo>
                <a:lnTo>
                  <a:pt x="3703319" y="0"/>
                </a:lnTo>
                <a:lnTo>
                  <a:pt x="3703319" y="98554"/>
                </a:lnTo>
                <a:close/>
              </a:path>
            </a:pathLst>
          </a:custGeom>
          <a:solidFill>
            <a:srgbClr val="96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41829" y="457200"/>
            <a:ext cx="3703320" cy="91440"/>
          </a:xfrm>
          <a:custGeom>
            <a:avLst/>
            <a:gdLst/>
            <a:ahLst/>
            <a:cxnLst/>
            <a:rect l="l" t="t" r="r" b="b"/>
            <a:pathLst>
              <a:path w="3703320" h="91440">
                <a:moveTo>
                  <a:pt x="3703320" y="91440"/>
                </a:moveTo>
                <a:lnTo>
                  <a:pt x="0" y="91440"/>
                </a:lnTo>
                <a:lnTo>
                  <a:pt x="0" y="0"/>
                </a:lnTo>
                <a:lnTo>
                  <a:pt x="3703320" y="0"/>
                </a:lnTo>
                <a:lnTo>
                  <a:pt x="3703320" y="91440"/>
                </a:lnTo>
                <a:close/>
              </a:path>
            </a:pathLst>
          </a:custGeom>
          <a:solidFill>
            <a:srgbClr val="459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07871" y="974230"/>
            <a:ext cx="1546549" cy="152556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524000" y="2895600"/>
            <a:ext cx="9144000" cy="3276600"/>
          </a:xfrm>
          <a:prstGeom prst="rect">
            <a:avLst/>
          </a:prstGeom>
          <a:ln w="76200">
            <a:solidFill>
              <a:srgbClr val="000000"/>
            </a:solidFill>
          </a:ln>
        </p:spPr>
        <p:txBody>
          <a:bodyPr vert="horz" wrap="square" lIns="0" tIns="453390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3570"/>
              </a:spcBef>
            </a:pPr>
            <a:r>
              <a:rPr sz="5400" u="heavy" spc="-1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3"/>
              </a:rPr>
              <a:t>www.bcnv.org/stratplan</a:t>
            </a:r>
            <a:endParaRPr sz="5400">
              <a:latin typeface="Calibri"/>
              <a:cs typeface="Calibri"/>
            </a:endParaRPr>
          </a:p>
          <a:p>
            <a:pPr marR="12065" algn="ctr">
              <a:lnSpc>
                <a:spcPct val="100000"/>
              </a:lnSpc>
              <a:spcBef>
                <a:spcPts val="2945"/>
              </a:spcBef>
            </a:pPr>
            <a:r>
              <a:rPr sz="4400" spc="-10">
                <a:solidFill>
                  <a:srgbClr val="002060"/>
                </a:solidFill>
                <a:latin typeface="Calibri"/>
                <a:cs typeface="Calibri"/>
              </a:rPr>
              <a:t>Questions?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524000" y="730539"/>
            <a:ext cx="7467600" cy="201295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5400" b="1">
                <a:solidFill>
                  <a:srgbClr val="1A3260"/>
                </a:solidFill>
                <a:latin typeface="Calibri"/>
                <a:cs typeface="Calibri"/>
              </a:rPr>
              <a:t>CITY</a:t>
            </a:r>
            <a:r>
              <a:rPr sz="5400" b="1" spc="-35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>
                <a:solidFill>
                  <a:srgbClr val="1A3260"/>
                </a:solidFill>
                <a:latin typeface="Calibri"/>
                <a:cs typeface="Calibri"/>
              </a:rPr>
              <a:t>OF</a:t>
            </a:r>
            <a:r>
              <a:rPr sz="5400" b="1" spc="-40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>
                <a:solidFill>
                  <a:srgbClr val="1A3260"/>
                </a:solidFill>
                <a:latin typeface="Calibri"/>
                <a:cs typeface="Calibri"/>
              </a:rPr>
              <a:t>BOULDER</a:t>
            </a:r>
            <a:r>
              <a:rPr sz="5400" b="1" spc="-35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 spc="-20">
                <a:solidFill>
                  <a:srgbClr val="1A3260"/>
                </a:solidFill>
                <a:latin typeface="Calibri"/>
                <a:cs typeface="Calibri"/>
              </a:rPr>
              <a:t>CITY</a:t>
            </a:r>
            <a:endParaRPr sz="5400">
              <a:latin typeface="Calibri"/>
              <a:cs typeface="Calibri"/>
            </a:endParaRPr>
          </a:p>
          <a:p>
            <a:pPr marL="12700" marR="743585">
              <a:lnSpc>
                <a:spcPts val="4029"/>
              </a:lnSpc>
            </a:pP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STRATEGIC</a:t>
            </a:r>
            <a:r>
              <a:rPr sz="2600" b="1" spc="-5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PLAN</a:t>
            </a:r>
            <a:r>
              <a:rPr sz="2600" b="1" spc="-4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202</a:t>
            </a:r>
            <a:r>
              <a:rPr lang="en-US" sz="2600" b="1">
                <a:solidFill>
                  <a:srgbClr val="4590B8"/>
                </a:solidFill>
                <a:latin typeface="Calibri"/>
                <a:cs typeface="Calibri"/>
              </a:rPr>
              <a:t>5</a:t>
            </a:r>
            <a:r>
              <a:rPr sz="2600" b="1" spc="-4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TO</a:t>
            </a:r>
            <a:r>
              <a:rPr sz="2600" b="1" spc="-4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10">
                <a:solidFill>
                  <a:srgbClr val="4590B8"/>
                </a:solidFill>
                <a:latin typeface="Calibri"/>
                <a:cs typeface="Calibri"/>
              </a:rPr>
              <a:t>20</a:t>
            </a:r>
            <a:r>
              <a:rPr lang="en-US" sz="2600" b="1" spc="-10">
                <a:solidFill>
                  <a:srgbClr val="4590B8"/>
                </a:solidFill>
                <a:latin typeface="Calibri"/>
                <a:cs typeface="Calibri"/>
              </a:rPr>
              <a:t>30</a:t>
            </a:r>
            <a:r>
              <a:rPr sz="2600" b="1" spc="-10">
                <a:solidFill>
                  <a:srgbClr val="4590B8"/>
                </a:solidFill>
                <a:latin typeface="Calibri"/>
                <a:cs typeface="Calibri"/>
              </a:rPr>
              <a:t>: </a:t>
            </a:r>
            <a:r>
              <a:rPr lang="en-US" sz="2600" b="1">
                <a:solidFill>
                  <a:srgbClr val="4590B8"/>
                </a:solidFill>
                <a:latin typeface="Calibri"/>
                <a:cs typeface="Calibri"/>
              </a:rPr>
              <a:t>IMPLEMENTATION</a:t>
            </a:r>
            <a:r>
              <a:rPr lang="en-US" sz="2600" b="1" spc="-45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>
                <a:solidFill>
                  <a:srgbClr val="4590B8"/>
                </a:solidFill>
                <a:latin typeface="Calibri"/>
                <a:cs typeface="Calibri"/>
              </a:rPr>
              <a:t>PLAN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ABAEE-DE35-3FF8-B671-682560EDE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92F0DD8-8B43-BFDD-15F4-A1457734C4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34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"/>
              <a:t>GOALS</a:t>
            </a:r>
            <a:endParaRPr sz="40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4C4EDA3-5252-DFF8-5FD8-C91CA209396C}"/>
              </a:ext>
            </a:extLst>
          </p:cNvPr>
          <p:cNvSpPr txBox="1"/>
          <p:nvPr/>
        </p:nvSpPr>
        <p:spPr>
          <a:xfrm>
            <a:off x="1527936" y="1882205"/>
            <a:ext cx="891146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b="1" spc="-55">
                <a:solidFill>
                  <a:srgbClr val="3D3D3D"/>
                </a:solidFill>
                <a:latin typeface="Calibri"/>
                <a:cs typeface="Calibri"/>
              </a:rPr>
              <a:t>Maintain High Quality Recreation and Tourism Offerings for Residents and Visitors</a:t>
            </a:r>
            <a:r>
              <a:rPr b="1" spc="-5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b="1" spc="-5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b="1" spc="-5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6</a:t>
            </a:r>
            <a:r>
              <a:rPr b="1" spc="-5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Strategies</a:t>
            </a:r>
            <a:endParaRPr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54D85C3-7605-C9AB-9068-A9F1E66BAD41}"/>
              </a:ext>
            </a:extLst>
          </p:cNvPr>
          <p:cNvSpPr txBox="1"/>
          <p:nvPr/>
        </p:nvSpPr>
        <p:spPr>
          <a:xfrm>
            <a:off x="1527936" y="2401925"/>
            <a:ext cx="662546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b="1" spc="-30">
                <a:solidFill>
                  <a:srgbClr val="3D3D3D"/>
                </a:solidFill>
                <a:latin typeface="Calibri"/>
                <a:cs typeface="Calibri"/>
              </a:rPr>
              <a:t>Continue Achieving Prudent Financial Stewardship</a:t>
            </a:r>
            <a:r>
              <a:rPr b="1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b="1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b="1" spc="-3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6</a:t>
            </a:r>
            <a:r>
              <a:rPr b="1" spc="-3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Strategies</a:t>
            </a:r>
            <a:endParaRPr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E713726-0169-2757-2746-0EC9D48F65CD}"/>
              </a:ext>
            </a:extLst>
          </p:cNvPr>
          <p:cNvSpPr txBox="1"/>
          <p:nvPr/>
        </p:nvSpPr>
        <p:spPr>
          <a:xfrm>
            <a:off x="1527936" y="2921645"/>
            <a:ext cx="845426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b="1">
                <a:solidFill>
                  <a:srgbClr val="3D3D3D"/>
                </a:solidFill>
                <a:latin typeface="Calibri"/>
                <a:cs typeface="Calibri"/>
              </a:rPr>
              <a:t>Ma</a:t>
            </a:r>
            <a:r>
              <a:rPr lang="en-US" b="1">
                <a:solidFill>
                  <a:srgbClr val="3D3D3D"/>
                </a:solidFill>
                <a:latin typeface="Calibri"/>
                <a:cs typeface="Calibri"/>
              </a:rPr>
              <a:t>intain Community Character Through the Growth Control Ordinance</a:t>
            </a:r>
            <a:r>
              <a:rPr b="1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b="1" spc="-4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6</a:t>
            </a:r>
            <a:r>
              <a:rPr b="1" spc="-4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Strategies</a:t>
            </a:r>
            <a:endParaRPr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D32BACF5-6130-4994-5E6E-28011ACB6514}"/>
              </a:ext>
            </a:extLst>
          </p:cNvPr>
          <p:cNvSpPr txBox="1"/>
          <p:nvPr/>
        </p:nvSpPr>
        <p:spPr>
          <a:xfrm>
            <a:off x="1546986" y="3441365"/>
            <a:ext cx="672084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b="1" spc="-35">
                <a:solidFill>
                  <a:srgbClr val="3D3D3D"/>
                </a:solidFill>
                <a:latin typeface="Calibri"/>
                <a:cs typeface="Calibri"/>
              </a:rPr>
              <a:t>Continue Promoting Historic Preservation</a:t>
            </a:r>
            <a:r>
              <a:rPr b="1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b="1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b="1" spc="-3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4</a:t>
            </a:r>
            <a:r>
              <a:rPr b="1" spc="-3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Strategies</a:t>
            </a:r>
            <a:endParaRPr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831E5C96-903F-F24C-440E-DBC63655A675}"/>
              </a:ext>
            </a:extLst>
          </p:cNvPr>
          <p:cNvSpPr txBox="1"/>
          <p:nvPr/>
        </p:nvSpPr>
        <p:spPr>
          <a:xfrm>
            <a:off x="1546986" y="3961085"/>
            <a:ext cx="878332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b="1" spc="-40">
                <a:solidFill>
                  <a:srgbClr val="3D3D3D"/>
                </a:solidFill>
                <a:latin typeface="Calibri"/>
                <a:cs typeface="Calibri"/>
              </a:rPr>
              <a:t>Maintain Dependable and Reliable Infrastructure</a:t>
            </a:r>
            <a:r>
              <a:rPr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b="1" spc="-4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5</a:t>
            </a:r>
            <a:r>
              <a:rPr b="1" spc="-3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Strategies</a:t>
            </a:r>
            <a:endParaRPr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682F7F4D-C132-6B40-92AB-3AB41CDD5B47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3">
            <a:extLst>
              <a:ext uri="{FF2B5EF4-FFF2-40B4-BE49-F238E27FC236}">
                <a16:creationId xmlns:a16="http://schemas.microsoft.com/office/drawing/2014/main" id="{3D7FEE36-6EAC-E2E4-4D3B-84859DD77CD8}"/>
              </a:ext>
            </a:extLst>
          </p:cNvPr>
          <p:cNvSpPr txBox="1"/>
          <p:nvPr/>
        </p:nvSpPr>
        <p:spPr>
          <a:xfrm>
            <a:off x="1546986" y="4480805"/>
            <a:ext cx="814641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b="1" spc="-55">
                <a:solidFill>
                  <a:srgbClr val="3D3D3D"/>
                </a:solidFill>
                <a:latin typeface="Calibri"/>
                <a:cs typeface="Calibri"/>
              </a:rPr>
              <a:t>Improve Public Health and Accessibility</a:t>
            </a:r>
            <a:r>
              <a:rPr b="1" spc="-5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b="1" spc="-5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b="1" spc="-5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5</a:t>
            </a:r>
            <a:r>
              <a:rPr b="1" spc="-5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Strategies</a:t>
            </a:r>
            <a:endParaRPr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37" name="object 4">
            <a:extLst>
              <a:ext uri="{FF2B5EF4-FFF2-40B4-BE49-F238E27FC236}">
                <a16:creationId xmlns:a16="http://schemas.microsoft.com/office/drawing/2014/main" id="{DAC4871D-3D77-C9E8-8148-4D5EBBAFD9E7}"/>
              </a:ext>
            </a:extLst>
          </p:cNvPr>
          <p:cNvSpPr txBox="1"/>
          <p:nvPr/>
        </p:nvSpPr>
        <p:spPr>
          <a:xfrm>
            <a:off x="1546986" y="4968775"/>
            <a:ext cx="721601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b="1" spc="-30">
                <a:solidFill>
                  <a:srgbClr val="3D3D3D"/>
                </a:solidFill>
                <a:latin typeface="Calibri"/>
                <a:cs typeface="Calibri"/>
              </a:rPr>
              <a:t>Continue to Maintain High Levels of Public Safety</a:t>
            </a:r>
            <a:r>
              <a:rPr b="1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b="1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b="1" spc="-3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7</a:t>
            </a:r>
            <a:r>
              <a:rPr b="1" spc="-3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Strategies</a:t>
            </a:r>
            <a:endParaRPr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400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769620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/>
              <a:t>MAINTAIN HIGH QUALITY RECREATION AND TOURISM OFFERINGS FOR RESIDENTS AND VISITORS</a:t>
            </a:r>
            <a:endParaRPr sz="2800" spc="-1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" y="1742732"/>
            <a:ext cx="10363200" cy="3248325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lang="en-US" sz="28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1:  Continue to support, plan for, and manage Boulder City’s physical recreational assets and amenities</a:t>
            </a:r>
          </a:p>
          <a:p>
            <a:pPr marL="469900" indent="-295275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Muni Golf Course Turf Reduction This Fall</a:t>
            </a:r>
          </a:p>
          <a:p>
            <a:pPr marL="469900" indent="-295275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Veterans Park Pickleball Courts Completed</a:t>
            </a:r>
          </a:p>
          <a:p>
            <a:pPr marL="469900" indent="-295275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Total Usage Fee, rental and other Revenue for FY25 - $6,332,898</a:t>
            </a:r>
          </a:p>
          <a:p>
            <a:pPr marL="12700" lvl="6">
              <a:spcBef>
                <a:spcPts val="1370"/>
              </a:spcBef>
            </a:pPr>
            <a:endParaRPr lang="en-US" sz="2800" spc="-25">
              <a:solidFill>
                <a:srgbClr val="3D3D3D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1475D-2993-C571-7176-AD9961D86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B177FF8-2698-B29D-8652-E47BAAAF95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769620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/>
              <a:t>MAINTAIN HIGH QUALITY RECREATION AND TOURISM OFFERINGS FOR RESIDENTS AND VISITORS</a:t>
            </a:r>
            <a:endParaRPr sz="2800" spc="-1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35D7EC7-D861-AAD4-4FCC-E27E8F776C98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5A98F5F-526B-FFB5-79CE-E9F233E48616}"/>
              </a:ext>
            </a:extLst>
          </p:cNvPr>
          <p:cNvSpPr txBox="1"/>
          <p:nvPr/>
        </p:nvSpPr>
        <p:spPr>
          <a:xfrm>
            <a:off x="571500" y="1603427"/>
            <a:ext cx="11163300" cy="3653564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2700">
              <a:spcBef>
                <a:spcPts val="600"/>
              </a:spcBef>
            </a:pPr>
            <a:r>
              <a:rPr lang="en-US" sz="28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2:  Expand Recreational Offerings With Focus on Youth:</a:t>
            </a:r>
          </a:p>
          <a:p>
            <a:pPr marL="469900" indent="-295275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13,936 Youth Participated In Recreation Programs in FY25</a:t>
            </a:r>
          </a:p>
          <a:p>
            <a:pPr marL="469900" indent="-295275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Added New Classes At Art Center</a:t>
            </a:r>
          </a:p>
          <a:p>
            <a:pPr marL="12700">
              <a:spcBef>
                <a:spcPts val="1200"/>
              </a:spcBef>
            </a:pPr>
            <a:r>
              <a:rPr lang="en-US" sz="28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3:  Develop Permanent, Multi-purpose Meeting Spaces:</a:t>
            </a:r>
          </a:p>
          <a:p>
            <a:pPr marL="469900" indent="-295275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Completed Prelim. Assessment for Permanent Pavillion At Boulder Creek</a:t>
            </a: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8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sz="2800"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4</a:t>
            </a:r>
            <a:r>
              <a:rPr sz="2800" b="1" spc="-25">
                <a:solidFill>
                  <a:srgbClr val="3D3D3D"/>
                </a:solidFill>
                <a:latin typeface="Calibri"/>
                <a:cs typeface="Calibri"/>
              </a:rPr>
              <a:t>:</a:t>
            </a: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  Complete New Pool Construction:</a:t>
            </a:r>
          </a:p>
          <a:p>
            <a:pPr marL="469900" indent="-295275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Selected Design Firm</a:t>
            </a:r>
          </a:p>
        </p:txBody>
      </p:sp>
    </p:spTree>
    <p:extLst>
      <p:ext uri="{BB962C8B-B14F-4D97-AF65-F5344CB8AC3E}">
        <p14:creationId xmlns:p14="http://schemas.microsoft.com/office/powerpoint/2010/main" val="3829179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77824"/>
            <a:ext cx="7696200" cy="746563"/>
          </a:xfrm>
          <a:prstGeom prst="rect">
            <a:avLst/>
          </a:prstGeom>
        </p:spPr>
        <p:txBody>
          <a:bodyPr vert="horz" wrap="square" lIns="0" tIns="35834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500"/>
              <a:t>CONTINUE ACHIEVING PRUDENT FINANCIAL STEWARDSHIP</a:t>
            </a:r>
            <a:endParaRPr sz="250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981200"/>
            <a:ext cx="9982200" cy="307263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1: Continue to Pursue All Grant Opportunities:</a:t>
            </a:r>
          </a:p>
          <a:p>
            <a:pPr marL="469900" lvl="1" indent="-2952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In Q4 Of FY25, the City was Awarded $4.0 Million in Grants</a:t>
            </a:r>
            <a:endParaRPr lang="en-US" sz="2800" spc="-25">
              <a:solidFill>
                <a:schemeClr val="accent5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Strategy 2 Present a Balanced Budget to The City Council:</a:t>
            </a:r>
          </a:p>
          <a:p>
            <a:pPr marL="469900" indent="-2952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Balanced Budget Approved on May 27, 2025</a:t>
            </a:r>
          </a:p>
          <a:p>
            <a:pPr marL="12700">
              <a:spcBef>
                <a:spcPts val="1200"/>
              </a:spcBef>
            </a:pP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Strategy 5 Continue to Support Non-profits and Volunteer Groups:</a:t>
            </a:r>
          </a:p>
          <a:p>
            <a:pPr marL="469900" indent="-295275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Council Approved $719,747 for FY26, An 11% Increase over FY25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703961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/>
              <a:t>MAINTAIN COMMUNITY CHARACTER THROUGH THE GROWTH CONTROL ORDINANCE</a:t>
            </a:r>
            <a:endParaRPr sz="2800" spc="-1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981200"/>
            <a:ext cx="11201400" cy="25135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b="1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3: Improve Accessibility and Responsiveness of Permitting Functions</a:t>
            </a:r>
          </a:p>
          <a:p>
            <a:pPr marL="469900" indent="-2952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Out of 219 Surveys Received – </a:t>
            </a:r>
          </a:p>
          <a:p>
            <a:pPr marL="174625" lvl="2">
              <a:spcBef>
                <a:spcPts val="300"/>
              </a:spcBef>
            </a:pPr>
            <a:r>
              <a:rPr lang="en-US" sz="2800" spc="-25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	78.5% Rated Extremely Well And 9.9% Rated Very Well. </a:t>
            </a: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lang="en-US" sz="2800" b="1" spc="-25">
                <a:solidFill>
                  <a:srgbClr val="3D3D3D"/>
                </a:solidFill>
                <a:latin typeface="Calibri"/>
                <a:cs typeface="Calibri"/>
              </a:rPr>
              <a:t>Strategy 4: Continue Streamlining Business Licensing Services and Processes</a:t>
            </a: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8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Utility Billing Added New Convenient Online Payment Feature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696341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/>
              <a:t>MAINTAIN DEPENDABLE AND RELIABLE INFRASTRUCTURE</a:t>
            </a:r>
            <a:endParaRPr sz="2800" spc="-1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872367"/>
            <a:ext cx="11125200" cy="3517630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10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1:</a:t>
            </a:r>
            <a:r>
              <a:rPr lang="en-US" sz="2600" b="1" spc="-1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Prioritize Use of RDA Funds in Business Thoroughfares</a:t>
            </a:r>
            <a:endParaRPr lang="en-US" sz="2600" b="1">
              <a:latin typeface="Calibri"/>
              <a:cs typeface="Calibri"/>
            </a:endParaRP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12kv Extension Project Completed on Nevada Way with RDA Funding</a:t>
            </a: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10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2:</a:t>
            </a:r>
            <a:r>
              <a:rPr lang="en-US" sz="2600" b="1" spc="-1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Complete Objectives in Comprehensive Asset Management Plan</a:t>
            </a:r>
            <a:endParaRPr lang="en-US" sz="2600" b="1">
              <a:latin typeface="Calibri"/>
              <a:cs typeface="Calibri"/>
            </a:endParaRP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Received $7.8 Million in RTC Funding for Projects in FY25</a:t>
            </a: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Utilized $3.0 Million for Annual Maintenance in FY25</a:t>
            </a: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endParaRPr lang="en-US" sz="2600">
              <a:solidFill>
                <a:srgbClr val="3D3D3D"/>
              </a:solidFill>
              <a:latin typeface="Calibri"/>
              <a:cs typeface="Calibri"/>
            </a:endParaRPr>
          </a:p>
          <a:p>
            <a:pPr marL="33655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tabLst>
                <a:tab pos="642620" algn="l"/>
              </a:tabLst>
            </a:pPr>
            <a:endParaRPr lang="en-US" sz="2600">
              <a:solidFill>
                <a:srgbClr val="3D3D3D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BF6AC-603A-5880-2068-FC1797042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8C22439-7287-DEA7-9137-A16564BA1D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838200"/>
            <a:ext cx="696341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/>
              <a:t>IMPROVE PUBLIC HEALTH AND ACCESSIBILITY</a:t>
            </a:r>
            <a:endParaRPr sz="2800" spc="-1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9C5C7DC-45C9-3D59-1E00-B039F3D837BE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563617F-0E4A-D424-A0EB-7B382ED5CD25}"/>
              </a:ext>
            </a:extLst>
          </p:cNvPr>
          <p:cNvSpPr txBox="1"/>
          <p:nvPr/>
        </p:nvSpPr>
        <p:spPr>
          <a:xfrm>
            <a:off x="533400" y="1872367"/>
            <a:ext cx="11125200" cy="2255746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10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3:</a:t>
            </a:r>
            <a:r>
              <a:rPr lang="en-US" sz="2600" b="1" spc="-1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Prioritize Accessibility For Disabled Americans (ADA) Focused Investments Throughout The City</a:t>
            </a:r>
            <a:endParaRPr lang="en-US" sz="2600" b="1">
              <a:latin typeface="Calibri"/>
              <a:cs typeface="Calibri"/>
            </a:endParaRP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Public Works Continues to Address ADA Improvements Consistent with Recommendations by the Accessibility Working Group, including Pedestrian Safety Upgrades and City Hall ADA Access Improvements</a:t>
            </a:r>
          </a:p>
        </p:txBody>
      </p:sp>
    </p:spTree>
    <p:extLst>
      <p:ext uri="{BB962C8B-B14F-4D97-AF65-F5344CB8AC3E}">
        <p14:creationId xmlns:p14="http://schemas.microsoft.com/office/powerpoint/2010/main" val="2090555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EF996-A750-F261-177F-4E8746091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F44766D-3076-17A0-60C6-26ED445E8F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838200"/>
            <a:ext cx="71628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400" spc="-10"/>
              <a:t>CONTINUE TO MAINTAIN HIGH LEVELS OF PUBLIC SAFETY</a:t>
            </a:r>
            <a:endParaRPr sz="2400" spc="-1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EB5201C-B3AB-43B9-3CED-4180602CDFA5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16A3462-B24C-26CF-C162-5D007D564106}"/>
              </a:ext>
            </a:extLst>
          </p:cNvPr>
          <p:cNvSpPr txBox="1"/>
          <p:nvPr/>
        </p:nvSpPr>
        <p:spPr>
          <a:xfrm>
            <a:off x="609600" y="1878833"/>
            <a:ext cx="10668000" cy="3763851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12700">
              <a:spcBef>
                <a:spcPts val="600"/>
              </a:spcBef>
            </a:pP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9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1:</a:t>
            </a:r>
            <a:r>
              <a:rPr lang="en-US" sz="2600" b="1" spc="-8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Conduct Assessment of Current Investments, Facilities, And Equipment To Meet City’s Evolving Needs</a:t>
            </a:r>
          </a:p>
          <a:p>
            <a:pPr marL="469900" indent="-2952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6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Public Works Supporting This Goal with Current Renovation Projects at the Muni Court, Police and Fire Departments, and EOC Storage Installation</a:t>
            </a:r>
            <a:endParaRPr lang="en-US" sz="2600"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10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>
                <a:solidFill>
                  <a:srgbClr val="3D3D3D"/>
                </a:solidFill>
                <a:latin typeface="Calibri"/>
                <a:cs typeface="Calibri"/>
              </a:rPr>
              <a:t>2: Recruit And Retain Highly Trained Public Safety Staff</a:t>
            </a:r>
            <a:endParaRPr lang="en-US" sz="2600" b="1">
              <a:latin typeface="Calibri"/>
              <a:cs typeface="Calibri"/>
            </a:endParaRPr>
          </a:p>
          <a:p>
            <a:pPr marL="642620" indent="-306070">
              <a:lnSpc>
                <a:spcPct val="100000"/>
              </a:lnSpc>
              <a:spcBef>
                <a:spcPts val="4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Fire Department Retention Rate for the Past Year Is 97%.</a:t>
            </a:r>
          </a:p>
          <a:p>
            <a:pPr marL="642620" indent="-306070">
              <a:lnSpc>
                <a:spcPct val="100000"/>
              </a:lnSpc>
              <a:spcBef>
                <a:spcPts val="4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Police Department Retention Rate for the Past Year Is 88</a:t>
            </a:r>
            <a:r>
              <a:rPr lang="en-US" sz="2600" b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%</a:t>
            </a:r>
          </a:p>
          <a:p>
            <a:pPr marL="336550" marR="508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tabLst>
                <a:tab pos="642620" algn="l"/>
              </a:tabLst>
            </a:pPr>
            <a:endParaRPr lang="en-US" sz="2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7030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26fdad-e256-4257-9487-30195d52587f" xsi:nil="true"/>
    <lcf76f155ced4ddcb4097134ff3c332f xmlns="65c3628f-83e8-421a-8e7e-6645677df3f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EAD176DF42B44189330634BB139B0D" ma:contentTypeVersion="13" ma:contentTypeDescription="Create a new document." ma:contentTypeScope="" ma:versionID="d3ab465f82a02f4db275c0a293201281">
  <xsd:schema xmlns:xsd="http://www.w3.org/2001/XMLSchema" xmlns:xs="http://www.w3.org/2001/XMLSchema" xmlns:p="http://schemas.microsoft.com/office/2006/metadata/properties" xmlns:ns2="1e26fdad-e256-4257-9487-30195d52587f" xmlns:ns3="65c3628f-83e8-421a-8e7e-6645677df3f0" targetNamespace="http://schemas.microsoft.com/office/2006/metadata/properties" ma:root="true" ma:fieldsID="5d576b1a2557d0ea70f073a50eb037c9" ns2:_="" ns3:_="">
    <xsd:import namespace="1e26fdad-e256-4257-9487-30195d52587f"/>
    <xsd:import namespace="65c3628f-83e8-421a-8e7e-6645677df3f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26fdad-e256-4257-9487-30195d52587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4ce16a7-7ed1-4cbe-b8a9-86170e759f54}" ma:internalName="TaxCatchAll" ma:showField="CatchAllData" ma:web="1e26fdad-e256-4257-9487-30195d5258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c3628f-83e8-421a-8e7e-6645677df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f84f37-8225-4ac7-8de5-0692da8891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D160B-D302-4360-8D04-4525D851BCBC}">
  <ds:schemaRefs>
    <ds:schemaRef ds:uri="1e26fdad-e256-4257-9487-30195d52587f"/>
    <ds:schemaRef ds:uri="3e154aa1-e958-4df5-9381-308873141bb7"/>
    <ds:schemaRef ds:uri="http://schemas.microsoft.com/office/2006/metadata/properties"/>
    <ds:schemaRef ds:uri="http://schemas.microsoft.com/office/infopath/2007/PartnerControls"/>
    <ds:schemaRef ds:uri="65c3628f-83e8-421a-8e7e-6645677df3f0"/>
  </ds:schemaRefs>
</ds:datastoreItem>
</file>

<file path=customXml/itemProps2.xml><?xml version="1.0" encoding="utf-8"?>
<ds:datastoreItem xmlns:ds="http://schemas.openxmlformats.org/officeDocument/2006/customXml" ds:itemID="{8E064B5F-711E-4171-A712-6324EFCB99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CF862C-0BE9-460E-BB3F-00896CFB83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26fdad-e256-4257-9487-30195d52587f"/>
    <ds:schemaRef ds:uri="65c3628f-83e8-421a-8e7e-6645677df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CITY OF BOULDER CITY STRATEGIC PLAN 2025 TO 2030: IMPLEMENTATION PLAN - AUGUST 26, 2025</vt:lpstr>
      <vt:lpstr>GOALS</vt:lpstr>
      <vt:lpstr>MAINTAIN HIGH QUALITY RECREATION AND TOURISM OFFERINGS FOR RESIDENTS AND VISITORS</vt:lpstr>
      <vt:lpstr>MAINTAIN HIGH QUALITY RECREATION AND TOURISM OFFERINGS FOR RESIDENTS AND VISITORS</vt:lpstr>
      <vt:lpstr>CONTINUE ACHIEVING PRUDENT FINANCIAL STEWARDSHIP</vt:lpstr>
      <vt:lpstr>MAINTAIN COMMUNITY CHARACTER THROUGH THE GROWTH CONTROL ORDINANCE</vt:lpstr>
      <vt:lpstr>MAINTAIN DEPENDABLE AND RELIABLE INFRASTRUCTURE</vt:lpstr>
      <vt:lpstr>IMPROVE PUBLIC HEALTH AND ACCESSIBILITY</vt:lpstr>
      <vt:lpstr>CONTINUE TO MAINTAIN HIGH LEVELS OF PUBLIC SAFETY</vt:lpstr>
      <vt:lpstr>WHAT’S NEXT?</vt:lpstr>
      <vt:lpstr>CITY OF BOULDER CITY STRATEGIC PLAN 2025 TO 2030: IMPLEMENTATION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Boulder City</dc:title>
  <dc:creator>Lisa LaPlante</dc:creator>
  <cp:revision>2</cp:revision>
  <cp:lastPrinted>2025-08-12T17:24:00Z</cp:lastPrinted>
  <dcterms:created xsi:type="dcterms:W3CDTF">2025-05-01T18:01:25Z</dcterms:created>
  <dcterms:modified xsi:type="dcterms:W3CDTF">2025-09-03T19:00:57Z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2021-06-15T00:00:00Z</vt:filetime>
  </property>
  <property fmtid="{D5CDD505-2E9C-101B-9397-08002B2CF9AE}" pid="3" name="Creator">
    <vt:lpwstr>Aspose.Slides for .NET 21.3</vt:lpwstr>
  </property>
  <property fmtid="{D5CDD505-2E9C-101B-9397-08002B2CF9AE}" pid="4" name="LastSaved">
    <vt:filetime>2025-05-01T00:00:00Z</vt:filetime>
  </property>
  <property fmtid="{D5CDD505-2E9C-101B-9397-08002B2CF9AE}" pid="5" name="Producer">
    <vt:lpwstr>Aspose.Slides for .NET 21.3</vt:lpwstr>
  </property>
  <property fmtid="{D5CDD505-2E9C-101B-9397-08002B2CF9AE}" pid="6" name="ContentTypeId">
    <vt:lpwstr>0x010100A4EAD176DF42B44189330634BB139B0D</vt:lpwstr>
  </property>
  <property fmtid="{D5CDD505-2E9C-101B-9397-08002B2CF9AE}" pid="7" name="MediaServiceImageTags">
    <vt:lpwstr/>
  </property>
</Properties>
</file>