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65" r:id="rId6"/>
    <p:sldId id="266" r:id="rId7"/>
    <p:sldId id="258" r:id="rId8"/>
    <p:sldId id="269" r:id="rId9"/>
    <p:sldId id="259" r:id="rId10"/>
    <p:sldId id="260" r:id="rId11"/>
    <p:sldId id="261" r:id="rId12"/>
    <p:sldId id="262" r:id="rId13"/>
    <p:sldId id="267" r:id="rId14"/>
    <p:sldId id="268" r:id="rId15"/>
    <p:sldId id="263" r:id="rId16"/>
    <p:sldId id="264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52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524000" y="2895600"/>
            <a:ext cx="9144000" cy="3276600"/>
          </a:xfrm>
          <a:custGeom>
            <a:avLst/>
            <a:gdLst/>
            <a:ahLst/>
            <a:cxnLst/>
            <a:rect l="l" t="t" r="r" b="b"/>
            <a:pathLst>
              <a:path w="9144000" h="3276600">
                <a:moveTo>
                  <a:pt x="0" y="0"/>
                </a:moveTo>
                <a:lnTo>
                  <a:pt x="9144000" y="0"/>
                </a:lnTo>
                <a:lnTo>
                  <a:pt x="9144000" y="3276600"/>
                </a:lnTo>
                <a:lnTo>
                  <a:pt x="0" y="327660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0" y="998504"/>
            <a:ext cx="1546549" cy="152556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229600" y="584200"/>
            <a:ext cx="914400" cy="902043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45828" y="15240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30">
                <a:moveTo>
                  <a:pt x="11288971" y="74815"/>
                </a:moveTo>
                <a:lnTo>
                  <a:pt x="0" y="74815"/>
                </a:lnTo>
                <a:lnTo>
                  <a:pt x="0" y="0"/>
                </a:lnTo>
                <a:lnTo>
                  <a:pt x="11288971" y="0"/>
                </a:lnTo>
                <a:lnTo>
                  <a:pt x="11288971" y="74815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5828" y="15240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30">
                <a:moveTo>
                  <a:pt x="0" y="0"/>
                </a:moveTo>
                <a:lnTo>
                  <a:pt x="11288971" y="0"/>
                </a:lnTo>
                <a:lnTo>
                  <a:pt x="11288971" y="74815"/>
                </a:lnTo>
                <a:lnTo>
                  <a:pt x="0" y="74815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1022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40285" y="58674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29">
                <a:moveTo>
                  <a:pt x="11288971" y="74814"/>
                </a:moveTo>
                <a:lnTo>
                  <a:pt x="0" y="74814"/>
                </a:lnTo>
                <a:lnTo>
                  <a:pt x="0" y="0"/>
                </a:lnTo>
                <a:lnTo>
                  <a:pt x="11288971" y="0"/>
                </a:lnTo>
                <a:lnTo>
                  <a:pt x="11288971" y="74814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40285" y="5867400"/>
            <a:ext cx="11289030" cy="74930"/>
          </a:xfrm>
          <a:custGeom>
            <a:avLst/>
            <a:gdLst/>
            <a:ahLst/>
            <a:cxnLst/>
            <a:rect l="l" t="t" r="r" b="b"/>
            <a:pathLst>
              <a:path w="11289030" h="74929">
                <a:moveTo>
                  <a:pt x="0" y="0"/>
                </a:moveTo>
                <a:lnTo>
                  <a:pt x="11288971" y="0"/>
                </a:lnTo>
                <a:lnTo>
                  <a:pt x="11288971" y="74814"/>
                </a:lnTo>
                <a:lnTo>
                  <a:pt x="0" y="74814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rgbClr val="1022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02740" y="477824"/>
            <a:ext cx="5970270" cy="10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00206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02740" y="2524342"/>
            <a:ext cx="8096884" cy="246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3D3D3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nv.org/stratpla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nv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5534" y="794730"/>
            <a:ext cx="6482715" cy="187833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</a:pP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r>
              <a:rPr sz="5400" b="1" spc="-35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OF</a:t>
            </a:r>
            <a:r>
              <a:rPr sz="5400" b="1" spc="-40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BOULDER</a:t>
            </a:r>
            <a:r>
              <a:rPr sz="5400" b="1" spc="-35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spc="-20" dirty="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endParaRPr sz="5400" dirty="0">
              <a:latin typeface="Calibri"/>
              <a:cs typeface="Calibri"/>
            </a:endParaRPr>
          </a:p>
          <a:p>
            <a:pPr marL="12700" marR="221615">
              <a:lnSpc>
                <a:spcPts val="3720"/>
              </a:lnSpc>
              <a:tabLst>
                <a:tab pos="3716654" algn="l"/>
              </a:tabLst>
            </a:pP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STRATEGIC</a:t>
            </a:r>
            <a:r>
              <a:rPr sz="2600" b="1" spc="-5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 dirty="0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TO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4590B8"/>
                </a:solidFill>
                <a:latin typeface="Calibri"/>
                <a:cs typeface="Calibri"/>
              </a:rPr>
              <a:t>20</a:t>
            </a:r>
            <a:r>
              <a:rPr lang="en-US" sz="2600" b="1" spc="-10" dirty="0">
                <a:solidFill>
                  <a:srgbClr val="4590B8"/>
                </a:solidFill>
                <a:latin typeface="Calibri"/>
                <a:cs typeface="Calibri"/>
              </a:rPr>
              <a:t>30</a:t>
            </a:r>
            <a:r>
              <a:rPr sz="2600" b="1" spc="-10" dirty="0">
                <a:solidFill>
                  <a:srgbClr val="4590B8"/>
                </a:solidFill>
                <a:latin typeface="Calibri"/>
                <a:cs typeface="Calibri"/>
              </a:rPr>
              <a:t>: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IMPLEMENTATION</a:t>
            </a:r>
            <a:r>
              <a:rPr sz="2600" b="1" spc="-7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7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50" dirty="0">
                <a:solidFill>
                  <a:srgbClr val="4590B8"/>
                </a:solidFill>
                <a:latin typeface="Calibri"/>
                <a:cs typeface="Calibri"/>
              </a:rPr>
              <a:t>-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	</a:t>
            </a:r>
            <a:r>
              <a:rPr lang="en-US" sz="2600" b="1" dirty="0">
                <a:solidFill>
                  <a:srgbClr val="4590B8"/>
                </a:solidFill>
              </a:rPr>
              <a:t>MAY</a:t>
            </a:r>
            <a:r>
              <a:rPr sz="2600" b="1" spc="-8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1</a:t>
            </a:r>
            <a:r>
              <a:rPr lang="en-US" sz="2600" b="1" dirty="0">
                <a:solidFill>
                  <a:srgbClr val="4590B8"/>
                </a:solidFill>
                <a:latin typeface="Calibri"/>
                <a:cs typeface="Calibri"/>
              </a:rPr>
              <a:t>3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,</a:t>
            </a:r>
            <a:r>
              <a:rPr sz="2600" b="1" spc="-7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 spc="-20" dirty="0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endParaRPr sz="26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0" y="3124200"/>
            <a:ext cx="6035040" cy="28163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BF6AC-603A-5880-2068-FC179704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8C22439-7287-DEA7-9137-A16564BA1D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696341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 dirty="0"/>
              <a:t>IMPROVE PUBLIC HEALTH AND ACCESSIBILITY</a:t>
            </a:r>
            <a:endParaRPr sz="2800" spc="-1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9C5C7DC-45C9-3D59-1E00-B039F3D837BE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563617F-0E4A-D424-A0EB-7B382ED5CD25}"/>
              </a:ext>
            </a:extLst>
          </p:cNvPr>
          <p:cNvSpPr txBox="1"/>
          <p:nvPr/>
        </p:nvSpPr>
        <p:spPr>
          <a:xfrm>
            <a:off x="533400" y="1872367"/>
            <a:ext cx="11125200" cy="2255746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3:</a:t>
            </a:r>
            <a:r>
              <a:rPr lang="en-US" sz="2600" b="1" spc="-10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Prioritize Accessibility For Disabled Americans (ADA) Focused Investments Throughout The City</a:t>
            </a:r>
            <a:endParaRPr lang="en-US" sz="2600" b="1" dirty="0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 dirty="0">
                <a:solidFill>
                  <a:srgbClr val="3D3D3D"/>
                </a:solidFill>
                <a:latin typeface="Calibri"/>
                <a:cs typeface="Calibri"/>
              </a:rPr>
              <a:t>Public Works Continues To Work On ADA Improvements That Follow The Accessibility Working Group Recommendations Including Pedestrian Safety Upgrades And City Hall ADA Access Improvements</a:t>
            </a:r>
            <a:endParaRPr lang="en-US"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0555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EF996-A750-F261-177F-4E8746091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F44766D-3076-17A0-60C6-26ED445E8F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838200"/>
            <a:ext cx="7162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spc="-10" dirty="0"/>
              <a:t>CONTINUE TO MAINTAIN HIGH LEVELS OF PUBLIC SAFETY</a:t>
            </a:r>
            <a:endParaRPr sz="2400" spc="-1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EB5201C-B3AB-43B9-3CED-4180602CDFA5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16A3462-B24C-26CF-C162-5D007D564106}"/>
              </a:ext>
            </a:extLst>
          </p:cNvPr>
          <p:cNvSpPr txBox="1"/>
          <p:nvPr/>
        </p:nvSpPr>
        <p:spPr>
          <a:xfrm>
            <a:off x="533400" y="1828800"/>
            <a:ext cx="11201400" cy="3286797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2: Recruit And Retain Highly Trained Public Safety Staff</a:t>
            </a:r>
            <a:endParaRPr lang="en-US" sz="2600" b="1" dirty="0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 dirty="0">
                <a:solidFill>
                  <a:srgbClr val="3D3D3D"/>
                </a:solidFill>
                <a:latin typeface="Calibri"/>
                <a:cs typeface="Calibri"/>
              </a:rPr>
              <a:t>Fire Department Started The New Reserve Academy On March 8, 2025</a:t>
            </a:r>
            <a:endParaRPr lang="en-US" sz="2600" b="1" dirty="0">
              <a:solidFill>
                <a:srgbClr val="3D3D3D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9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4:</a:t>
            </a:r>
            <a:r>
              <a:rPr lang="en-US" sz="2600" b="1" spc="-8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Define And Disseminate Standards To Ensure A High Level Of Public Safety Services</a:t>
            </a:r>
            <a:endParaRPr lang="en-US" sz="2600" b="1" dirty="0">
              <a:latin typeface="Calibri"/>
              <a:cs typeface="Calibri"/>
            </a:endParaRPr>
          </a:p>
          <a:p>
            <a:pPr marL="642620" marR="508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 dirty="0">
                <a:solidFill>
                  <a:srgbClr val="3D3D3D"/>
                </a:solidFill>
                <a:latin typeface="Calibri"/>
                <a:cs typeface="Calibri"/>
              </a:rPr>
              <a:t>Police Department Conducted An Assessment And Cost Model For The Only Accreditation Available For Nevada Agencies And Submitted For Consideration</a:t>
            </a:r>
          </a:p>
          <a:p>
            <a:pPr marL="336550" marR="508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tabLst>
                <a:tab pos="642620" algn="l"/>
              </a:tabLst>
            </a:pPr>
            <a:endParaRPr lang="en-US" sz="2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7030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5970270" cy="1061720"/>
          </a:xfrm>
          <a:prstGeom prst="rect">
            <a:avLst/>
          </a:prstGeom>
        </p:spPr>
        <p:txBody>
          <a:bodyPr vert="horz" wrap="square" lIns="0" tIns="530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WHAT’S</a:t>
            </a:r>
            <a:r>
              <a:rPr spc="-30" dirty="0"/>
              <a:t> </a:t>
            </a:r>
            <a:r>
              <a:rPr spc="-10" dirty="0"/>
              <a:t>NEXT?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1273" y="2362200"/>
            <a:ext cx="8096884" cy="24699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6090" indent="-457200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90625"/>
              <a:buFont typeface="Arial" panose="020B0604020202020204" pitchFamily="34" charset="0"/>
              <a:buChar char="•"/>
              <a:tabLst>
                <a:tab pos="349885" algn="l"/>
              </a:tabLst>
            </a:pPr>
            <a:r>
              <a:rPr dirty="0"/>
              <a:t>Continue</a:t>
            </a:r>
            <a:r>
              <a:rPr spc="-7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dirty="0"/>
              <a:t>work</a:t>
            </a:r>
            <a:r>
              <a:rPr spc="-70" dirty="0"/>
              <a:t> </a:t>
            </a:r>
            <a:r>
              <a:rPr dirty="0"/>
              <a:t>on</a:t>
            </a:r>
            <a:r>
              <a:rPr spc="-70" dirty="0"/>
              <a:t> </a:t>
            </a:r>
            <a:r>
              <a:rPr spc="-10" dirty="0"/>
              <a:t>completing</a:t>
            </a:r>
            <a:r>
              <a:rPr spc="-75" dirty="0"/>
              <a:t> </a:t>
            </a:r>
            <a:r>
              <a:rPr spc="-10" dirty="0"/>
              <a:t>strategies</a:t>
            </a:r>
          </a:p>
          <a:p>
            <a:pPr marL="466090" indent="-457200">
              <a:lnSpc>
                <a:spcPct val="100000"/>
              </a:lnSpc>
              <a:spcBef>
                <a:spcPts val="3840"/>
              </a:spcBef>
              <a:buClr>
                <a:srgbClr val="4590B8"/>
              </a:buClr>
              <a:buSzPct val="90625"/>
              <a:buFont typeface="Arial" panose="020B0604020202020204" pitchFamily="34" charset="0"/>
              <a:buChar char="•"/>
              <a:tabLst>
                <a:tab pos="349885" algn="l"/>
              </a:tabLst>
            </a:pPr>
            <a:r>
              <a:rPr lang="en-US" dirty="0"/>
              <a:t>The City Manager will provide quarterly reports to the City Council on the progress of the plan's implementation </a:t>
            </a:r>
            <a:endParaRPr lang="en-US" spc="-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6533" y="457200"/>
            <a:ext cx="3703320" cy="95250"/>
          </a:xfrm>
          <a:custGeom>
            <a:avLst/>
            <a:gdLst/>
            <a:ahLst/>
            <a:cxnLst/>
            <a:rect l="l" t="t" r="r" b="b"/>
            <a:pathLst>
              <a:path w="3703320" h="95250">
                <a:moveTo>
                  <a:pt x="3703320" y="94997"/>
                </a:moveTo>
                <a:lnTo>
                  <a:pt x="0" y="94997"/>
                </a:lnTo>
                <a:lnTo>
                  <a:pt x="0" y="0"/>
                </a:lnTo>
                <a:lnTo>
                  <a:pt x="3703320" y="0"/>
                </a:lnTo>
                <a:lnTo>
                  <a:pt x="3703320" y="94997"/>
                </a:lnTo>
                <a:close/>
              </a:path>
            </a:pathLst>
          </a:custGeom>
          <a:solidFill>
            <a:srgbClr val="1A3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042147" y="453642"/>
            <a:ext cx="3703320" cy="99060"/>
          </a:xfrm>
          <a:custGeom>
            <a:avLst/>
            <a:gdLst/>
            <a:ahLst/>
            <a:cxnLst/>
            <a:rect l="l" t="t" r="r" b="b"/>
            <a:pathLst>
              <a:path w="3703320" h="99059">
                <a:moveTo>
                  <a:pt x="3703319" y="98554"/>
                </a:moveTo>
                <a:lnTo>
                  <a:pt x="0" y="98554"/>
                </a:lnTo>
                <a:lnTo>
                  <a:pt x="0" y="0"/>
                </a:lnTo>
                <a:lnTo>
                  <a:pt x="3703319" y="0"/>
                </a:lnTo>
                <a:lnTo>
                  <a:pt x="3703319" y="98554"/>
                </a:lnTo>
                <a:close/>
              </a:path>
            </a:pathLst>
          </a:custGeom>
          <a:solidFill>
            <a:srgbClr val="96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41829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20" y="91440"/>
                </a:moveTo>
                <a:lnTo>
                  <a:pt x="0" y="91440"/>
                </a:lnTo>
                <a:lnTo>
                  <a:pt x="0" y="0"/>
                </a:lnTo>
                <a:lnTo>
                  <a:pt x="3703320" y="0"/>
                </a:lnTo>
                <a:lnTo>
                  <a:pt x="3703320" y="9144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0" y="998504"/>
            <a:ext cx="1546549" cy="152556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524000" y="2895600"/>
            <a:ext cx="9144000" cy="3276600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45339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3570"/>
              </a:spcBef>
            </a:pPr>
            <a:r>
              <a:rPr sz="5400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Calibri"/>
                <a:cs typeface="Calibri"/>
                <a:hlinkClick r:id="rId3"/>
              </a:rPr>
              <a:t>www.bcnv.org/stratplan</a:t>
            </a:r>
            <a:endParaRPr sz="5400">
              <a:latin typeface="Calibri"/>
              <a:cs typeface="Calibri"/>
            </a:endParaRPr>
          </a:p>
          <a:p>
            <a:pPr marR="12065" algn="ctr">
              <a:lnSpc>
                <a:spcPct val="100000"/>
              </a:lnSpc>
              <a:spcBef>
                <a:spcPts val="2945"/>
              </a:spcBef>
            </a:pPr>
            <a:r>
              <a:rPr sz="4400" spc="-10" dirty="0">
                <a:solidFill>
                  <a:srgbClr val="002060"/>
                </a:solidFill>
                <a:latin typeface="Calibri"/>
                <a:cs typeface="Calibri"/>
              </a:rPr>
              <a:t>Questions?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785534" y="730539"/>
            <a:ext cx="6482715" cy="201295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60"/>
              </a:spcBef>
            </a:pP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r>
              <a:rPr sz="5400" b="1" spc="-35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OF</a:t>
            </a:r>
            <a:r>
              <a:rPr sz="5400" b="1" spc="-40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1A3260"/>
                </a:solidFill>
                <a:latin typeface="Calibri"/>
                <a:cs typeface="Calibri"/>
              </a:rPr>
              <a:t>BOULDER</a:t>
            </a:r>
            <a:r>
              <a:rPr sz="5400" b="1" spc="-35" dirty="0">
                <a:solidFill>
                  <a:srgbClr val="1A3260"/>
                </a:solidFill>
                <a:latin typeface="Calibri"/>
                <a:cs typeface="Calibri"/>
              </a:rPr>
              <a:t> </a:t>
            </a:r>
            <a:r>
              <a:rPr sz="5400" b="1" spc="-20" dirty="0">
                <a:solidFill>
                  <a:srgbClr val="1A3260"/>
                </a:solidFill>
                <a:latin typeface="Calibri"/>
                <a:cs typeface="Calibri"/>
              </a:rPr>
              <a:t>CITY</a:t>
            </a:r>
            <a:endParaRPr sz="5400" dirty="0">
              <a:latin typeface="Calibri"/>
              <a:cs typeface="Calibri"/>
            </a:endParaRPr>
          </a:p>
          <a:p>
            <a:pPr marL="12700" marR="743585">
              <a:lnSpc>
                <a:spcPts val="4029"/>
              </a:lnSpc>
            </a:pP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STRATEGIC</a:t>
            </a:r>
            <a:r>
              <a:rPr sz="2600" b="1" spc="-5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 dirty="0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TO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4590B8"/>
                </a:solidFill>
                <a:latin typeface="Calibri"/>
                <a:cs typeface="Calibri"/>
              </a:rPr>
              <a:t>20</a:t>
            </a:r>
            <a:r>
              <a:rPr lang="en-US" sz="2600" b="1" spc="-10" dirty="0">
                <a:solidFill>
                  <a:srgbClr val="4590B8"/>
                </a:solidFill>
                <a:latin typeface="Calibri"/>
                <a:cs typeface="Calibri"/>
              </a:rPr>
              <a:t>30</a:t>
            </a:r>
            <a:r>
              <a:rPr sz="2600" b="1" spc="-10" dirty="0">
                <a:solidFill>
                  <a:srgbClr val="4590B8"/>
                </a:solidFill>
                <a:latin typeface="Calibri"/>
                <a:cs typeface="Calibri"/>
              </a:rPr>
              <a:t>: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IMPLEMENTATION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PLAN</a:t>
            </a:r>
            <a:r>
              <a:rPr sz="2600" b="1" spc="-4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–</a:t>
            </a:r>
            <a:r>
              <a:rPr sz="2600" b="1" spc="-4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lang="en-US" sz="2600" b="1" spc="-40" dirty="0">
                <a:solidFill>
                  <a:srgbClr val="4590B8"/>
                </a:solidFill>
              </a:rPr>
              <a:t>MAY</a:t>
            </a:r>
            <a:r>
              <a:rPr sz="2600" b="1" spc="-40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1</a:t>
            </a:r>
            <a:r>
              <a:rPr lang="en-US" sz="2600" b="1" dirty="0">
                <a:solidFill>
                  <a:srgbClr val="4590B8"/>
                </a:solidFill>
                <a:latin typeface="Calibri"/>
                <a:cs typeface="Calibri"/>
              </a:rPr>
              <a:t>3</a:t>
            </a:r>
            <a:r>
              <a:rPr sz="2600" b="1" dirty="0">
                <a:solidFill>
                  <a:srgbClr val="4590B8"/>
                </a:solidFill>
                <a:latin typeface="Calibri"/>
                <a:cs typeface="Calibri"/>
              </a:rPr>
              <a:t>,</a:t>
            </a:r>
            <a:r>
              <a:rPr sz="2600" b="1" spc="-45" dirty="0">
                <a:solidFill>
                  <a:srgbClr val="4590B8"/>
                </a:solidFill>
                <a:latin typeface="Calibri"/>
                <a:cs typeface="Calibri"/>
              </a:rPr>
              <a:t> </a:t>
            </a:r>
            <a:r>
              <a:rPr sz="2600" b="1" spc="-20" dirty="0">
                <a:solidFill>
                  <a:srgbClr val="4590B8"/>
                </a:solidFill>
                <a:latin typeface="Calibri"/>
                <a:cs typeface="Calibri"/>
              </a:rPr>
              <a:t>202</a:t>
            </a:r>
            <a:r>
              <a:rPr lang="en-US" sz="2600" b="1" spc="-20" dirty="0">
                <a:solidFill>
                  <a:srgbClr val="4590B8"/>
                </a:solidFill>
                <a:latin typeface="Calibri"/>
                <a:cs typeface="Calibri"/>
              </a:rPr>
              <a:t>5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ABAEE-DE35-3FF8-B671-682560EDE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2F0DD8-8B43-BFDD-15F4-A1457734C4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3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" dirty="0"/>
              <a:t>GOALS</a:t>
            </a:r>
            <a:endParaRPr sz="40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4C4EDA3-5252-DFF8-5FD8-C91CA209396C}"/>
              </a:ext>
            </a:extLst>
          </p:cNvPr>
          <p:cNvSpPr txBox="1"/>
          <p:nvPr/>
        </p:nvSpPr>
        <p:spPr>
          <a:xfrm>
            <a:off x="1527936" y="1610461"/>
            <a:ext cx="814641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55" dirty="0">
                <a:solidFill>
                  <a:srgbClr val="3D3D3D"/>
                </a:solidFill>
                <a:latin typeface="Calibri"/>
                <a:cs typeface="Calibri"/>
              </a:rPr>
              <a:t>Maintain High Quality Recreation and Tourism Offerings for Residents and Visitors</a:t>
            </a:r>
            <a:r>
              <a:rPr sz="1600" b="1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55" dirty="0">
                <a:solidFill>
                  <a:srgbClr val="3D3D3D"/>
                </a:solidFill>
                <a:latin typeface="Calibri"/>
                <a:cs typeface="Calibri"/>
              </a:rPr>
              <a:t>6</a:t>
            </a:r>
            <a:r>
              <a:rPr sz="1600" b="1" spc="-5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54D85C3-7605-C9AB-9068-A9F1E66BAD41}"/>
              </a:ext>
            </a:extLst>
          </p:cNvPr>
          <p:cNvSpPr txBox="1"/>
          <p:nvPr/>
        </p:nvSpPr>
        <p:spPr>
          <a:xfrm>
            <a:off x="1527936" y="2401925"/>
            <a:ext cx="56686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30" dirty="0">
                <a:solidFill>
                  <a:srgbClr val="3D3D3D"/>
                </a:solidFill>
                <a:latin typeface="Calibri"/>
                <a:cs typeface="Calibri"/>
              </a:rPr>
              <a:t>Continue Achieving Prudent Financial Stewardship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30" dirty="0">
                <a:solidFill>
                  <a:srgbClr val="3D3D3D"/>
                </a:solidFill>
                <a:latin typeface="Calibri"/>
                <a:cs typeface="Calibri"/>
              </a:rPr>
              <a:t>6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E713726-0169-2757-2746-0EC9D48F65CD}"/>
              </a:ext>
            </a:extLst>
          </p:cNvPr>
          <p:cNvSpPr txBox="1"/>
          <p:nvPr/>
        </p:nvSpPr>
        <p:spPr>
          <a:xfrm>
            <a:off x="1527936" y="3193389"/>
            <a:ext cx="7553959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Ma</a:t>
            </a:r>
            <a:r>
              <a:rPr lang="en-US" sz="1600" b="1" dirty="0">
                <a:solidFill>
                  <a:srgbClr val="3D3D3D"/>
                </a:solidFill>
                <a:latin typeface="Calibri"/>
                <a:cs typeface="Calibri"/>
              </a:rPr>
              <a:t>intain Community Character Through the Growth Control Ordinance</a:t>
            </a:r>
            <a:r>
              <a:rPr sz="1600" b="1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40" dirty="0">
                <a:solidFill>
                  <a:srgbClr val="3D3D3D"/>
                </a:solidFill>
                <a:latin typeface="Calibri"/>
                <a:cs typeface="Calibri"/>
              </a:rPr>
              <a:t>6</a:t>
            </a:r>
            <a:r>
              <a:rPr sz="16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32BACF5-6130-4994-5E6E-28011ACB6514}"/>
              </a:ext>
            </a:extLst>
          </p:cNvPr>
          <p:cNvSpPr txBox="1"/>
          <p:nvPr/>
        </p:nvSpPr>
        <p:spPr>
          <a:xfrm>
            <a:off x="1527936" y="3984853"/>
            <a:ext cx="672084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35" dirty="0">
                <a:solidFill>
                  <a:srgbClr val="3D3D3D"/>
                </a:solidFill>
                <a:latin typeface="Calibri"/>
                <a:cs typeface="Calibri"/>
              </a:rPr>
              <a:t>Continue Promoting Historic Preservation</a:t>
            </a:r>
            <a:r>
              <a:rPr sz="1600" b="1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35" dirty="0">
                <a:solidFill>
                  <a:srgbClr val="3D3D3D"/>
                </a:solidFill>
                <a:latin typeface="Calibri"/>
                <a:cs typeface="Calibri"/>
              </a:rPr>
              <a:t>4</a:t>
            </a:r>
            <a:r>
              <a:rPr sz="1600" b="1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31E5C96-903F-F24C-440E-DBC63655A675}"/>
              </a:ext>
            </a:extLst>
          </p:cNvPr>
          <p:cNvSpPr txBox="1"/>
          <p:nvPr/>
        </p:nvSpPr>
        <p:spPr>
          <a:xfrm>
            <a:off x="1527936" y="4776318"/>
            <a:ext cx="878332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40" dirty="0">
                <a:solidFill>
                  <a:srgbClr val="3D3D3D"/>
                </a:solidFill>
                <a:latin typeface="Calibri"/>
                <a:cs typeface="Calibri"/>
              </a:rPr>
              <a:t>Maintain Dependable and Reliable Infrastructure</a:t>
            </a:r>
            <a:r>
              <a:rPr sz="16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40" dirty="0">
                <a:solidFill>
                  <a:srgbClr val="3D3D3D"/>
                </a:solidFill>
                <a:latin typeface="Calibri"/>
                <a:cs typeface="Calibri"/>
              </a:rPr>
              <a:t>5</a:t>
            </a:r>
            <a:r>
              <a:rPr sz="1600" b="1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4EBDA65E-5D28-9263-41A0-CE5FF181BCDD}"/>
              </a:ext>
            </a:extLst>
          </p:cNvPr>
          <p:cNvGrpSpPr/>
          <p:nvPr/>
        </p:nvGrpSpPr>
        <p:grpSpPr>
          <a:xfrm>
            <a:off x="1514472" y="2046287"/>
            <a:ext cx="8250555" cy="274320"/>
            <a:chOff x="1514472" y="2046287"/>
            <a:chExt cx="8250555" cy="29654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6004FE2C-8674-2716-BF75-4C2C7237A6F3}"/>
                </a:ext>
              </a:extLst>
            </p:cNvPr>
            <p:cNvSpPr/>
            <p:nvPr/>
          </p:nvSpPr>
          <p:spPr>
            <a:xfrm>
              <a:off x="1542741" y="2319008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7CBD5E4F-8266-3B44-A70F-EE1A813A3D73}"/>
                </a:ext>
              </a:extLst>
            </p:cNvPr>
            <p:cNvSpPr/>
            <p:nvPr/>
          </p:nvSpPr>
          <p:spPr>
            <a:xfrm>
              <a:off x="1542741" y="2057400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19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B58D4C7F-DF90-E51D-7677-07838BEE9FA6}"/>
                </a:ext>
              </a:extLst>
            </p:cNvPr>
            <p:cNvSpPr/>
            <p:nvPr/>
          </p:nvSpPr>
          <p:spPr>
            <a:xfrm>
              <a:off x="1523997" y="2057398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23715BB4-E05B-6F62-D81B-A539DB8A37D4}"/>
                </a:ext>
              </a:extLst>
            </p:cNvPr>
            <p:cNvSpPr/>
            <p:nvPr/>
          </p:nvSpPr>
          <p:spPr>
            <a:xfrm>
              <a:off x="1523997" y="2057398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id="{392300B1-AC1F-AC8F-98A8-F4A2CDC57409}"/>
              </a:ext>
            </a:extLst>
          </p:cNvPr>
          <p:cNvSpPr txBox="1"/>
          <p:nvPr/>
        </p:nvSpPr>
        <p:spPr>
          <a:xfrm>
            <a:off x="1533522" y="2086559"/>
            <a:ext cx="82092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0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14" name="object 14">
            <a:extLst>
              <a:ext uri="{FF2B5EF4-FFF2-40B4-BE49-F238E27FC236}">
                <a16:creationId xmlns:a16="http://schemas.microsoft.com/office/drawing/2014/main" id="{2A36006B-674F-F1A9-DBF0-E0E3238412DE}"/>
              </a:ext>
            </a:extLst>
          </p:cNvPr>
          <p:cNvGrpSpPr/>
          <p:nvPr/>
        </p:nvGrpSpPr>
        <p:grpSpPr>
          <a:xfrm>
            <a:off x="1544545" y="2935266"/>
            <a:ext cx="8250555" cy="274320"/>
            <a:chOff x="1514472" y="2914967"/>
            <a:chExt cx="8250555" cy="296545"/>
          </a:xfrm>
        </p:grpSpPr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FBC84AEE-E36B-3713-4894-C1F1B908C673}"/>
                </a:ext>
              </a:extLst>
            </p:cNvPr>
            <p:cNvSpPr/>
            <p:nvPr/>
          </p:nvSpPr>
          <p:spPr>
            <a:xfrm>
              <a:off x="1542741" y="3187687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A449F632-6147-7BC7-D429-793B8DAECD41}"/>
                </a:ext>
              </a:extLst>
            </p:cNvPr>
            <p:cNvSpPr/>
            <p:nvPr/>
          </p:nvSpPr>
          <p:spPr>
            <a:xfrm>
              <a:off x="1542741" y="292607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19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E04BFAD8-A22E-C7B6-4827-20F1584E61FE}"/>
                </a:ext>
              </a:extLst>
            </p:cNvPr>
            <p:cNvSpPr/>
            <p:nvPr/>
          </p:nvSpPr>
          <p:spPr>
            <a:xfrm>
              <a:off x="1523997" y="292607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F0336EB7-FFFD-57C6-F0F1-01FD45ADDE60}"/>
                </a:ext>
              </a:extLst>
            </p:cNvPr>
            <p:cNvSpPr/>
            <p:nvPr/>
          </p:nvSpPr>
          <p:spPr>
            <a:xfrm>
              <a:off x="1523997" y="292607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9" name="object 19">
            <a:extLst>
              <a:ext uri="{FF2B5EF4-FFF2-40B4-BE49-F238E27FC236}">
                <a16:creationId xmlns:a16="http://schemas.microsoft.com/office/drawing/2014/main" id="{191096F6-B8AF-10D8-552B-C253E95AC34D}"/>
              </a:ext>
            </a:extLst>
          </p:cNvPr>
          <p:cNvSpPr txBox="1"/>
          <p:nvPr/>
        </p:nvSpPr>
        <p:spPr>
          <a:xfrm>
            <a:off x="1533522" y="2955239"/>
            <a:ext cx="82092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0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20" name="object 20">
            <a:extLst>
              <a:ext uri="{FF2B5EF4-FFF2-40B4-BE49-F238E27FC236}">
                <a16:creationId xmlns:a16="http://schemas.microsoft.com/office/drawing/2014/main" id="{B60E8BD7-2F84-78F3-510E-BD6A5E087D2A}"/>
              </a:ext>
            </a:extLst>
          </p:cNvPr>
          <p:cNvGrpSpPr/>
          <p:nvPr/>
        </p:nvGrpSpPr>
        <p:grpSpPr>
          <a:xfrm>
            <a:off x="1514472" y="3722687"/>
            <a:ext cx="8250555" cy="274320"/>
            <a:chOff x="1514472" y="3722687"/>
            <a:chExt cx="8250555" cy="296545"/>
          </a:xfrm>
        </p:grpSpPr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5F2D3EA5-047A-111E-17B2-24C33957C07A}"/>
                </a:ext>
              </a:extLst>
            </p:cNvPr>
            <p:cNvSpPr/>
            <p:nvPr/>
          </p:nvSpPr>
          <p:spPr>
            <a:xfrm>
              <a:off x="1542741" y="3995407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C5584750-1A00-6D42-FC91-ACD0D44912A4}"/>
                </a:ext>
              </a:extLst>
            </p:cNvPr>
            <p:cNvSpPr/>
            <p:nvPr/>
          </p:nvSpPr>
          <p:spPr>
            <a:xfrm>
              <a:off x="1542741" y="3733800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96EFDBB6-FD6A-720E-6A04-B245DD64761B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9686B547-A9ED-E7DE-E927-91355A6B1605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25" name="object 25">
            <a:extLst>
              <a:ext uri="{FF2B5EF4-FFF2-40B4-BE49-F238E27FC236}">
                <a16:creationId xmlns:a16="http://schemas.microsoft.com/office/drawing/2014/main" id="{6153283F-7395-827D-90F2-635D0A7880F5}"/>
              </a:ext>
            </a:extLst>
          </p:cNvPr>
          <p:cNvSpPr txBox="1"/>
          <p:nvPr/>
        </p:nvSpPr>
        <p:spPr>
          <a:xfrm>
            <a:off x="1533522" y="3762958"/>
            <a:ext cx="82092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0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26" name="object 26">
            <a:extLst>
              <a:ext uri="{FF2B5EF4-FFF2-40B4-BE49-F238E27FC236}">
                <a16:creationId xmlns:a16="http://schemas.microsoft.com/office/drawing/2014/main" id="{3C1E5FDB-A70F-4B9B-9832-A0D44363B196}"/>
              </a:ext>
            </a:extLst>
          </p:cNvPr>
          <p:cNvGrpSpPr/>
          <p:nvPr/>
        </p:nvGrpSpPr>
        <p:grpSpPr>
          <a:xfrm>
            <a:off x="1531629" y="4438967"/>
            <a:ext cx="8233409" cy="296545"/>
            <a:chOff x="1531629" y="4438967"/>
            <a:chExt cx="8233409" cy="296545"/>
          </a:xfrm>
        </p:grpSpPr>
        <p:sp>
          <p:nvSpPr>
            <p:cNvPr id="27" name="object 27">
              <a:extLst>
                <a:ext uri="{FF2B5EF4-FFF2-40B4-BE49-F238E27FC236}">
                  <a16:creationId xmlns:a16="http://schemas.microsoft.com/office/drawing/2014/main" id="{6F746FA9-0912-AEAC-CE32-87A942D4BF03}"/>
                </a:ext>
              </a:extLst>
            </p:cNvPr>
            <p:cNvSpPr/>
            <p:nvPr/>
          </p:nvSpPr>
          <p:spPr>
            <a:xfrm>
              <a:off x="1542741" y="445007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8210857" y="274320"/>
                  </a:moveTo>
                  <a:lnTo>
                    <a:pt x="0" y="274320"/>
                  </a:lnTo>
                  <a:lnTo>
                    <a:pt x="0" y="0"/>
                  </a:lnTo>
                  <a:lnTo>
                    <a:pt x="8210857" y="0"/>
                  </a:lnTo>
                  <a:lnTo>
                    <a:pt x="8210857" y="274320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585BF146-8595-CDD8-11D2-62C1977FF25A}"/>
                </a:ext>
              </a:extLst>
            </p:cNvPr>
            <p:cNvSpPr/>
            <p:nvPr/>
          </p:nvSpPr>
          <p:spPr>
            <a:xfrm>
              <a:off x="1542741" y="445007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>
            <a:extLst>
              <a:ext uri="{FF2B5EF4-FFF2-40B4-BE49-F238E27FC236}">
                <a16:creationId xmlns:a16="http://schemas.microsoft.com/office/drawing/2014/main" id="{125A252F-A5AC-5A5C-41E3-1DB6BA02817F}"/>
              </a:ext>
            </a:extLst>
          </p:cNvPr>
          <p:cNvGrpSpPr/>
          <p:nvPr/>
        </p:nvGrpSpPr>
        <p:grpSpPr>
          <a:xfrm>
            <a:off x="1523997" y="5221454"/>
            <a:ext cx="8241302" cy="289995"/>
            <a:chOff x="1523997" y="5221454"/>
            <a:chExt cx="8241302" cy="289995"/>
          </a:xfrm>
        </p:grpSpPr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AA1FB083-144E-75D4-222F-EBEE357C6C28}"/>
                </a:ext>
              </a:extLst>
            </p:cNvPr>
            <p:cNvSpPr/>
            <p:nvPr/>
          </p:nvSpPr>
          <p:spPr>
            <a:xfrm>
              <a:off x="1554115" y="523712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8210856" y="274319"/>
                  </a:moveTo>
                  <a:lnTo>
                    <a:pt x="0" y="274319"/>
                  </a:lnTo>
                  <a:lnTo>
                    <a:pt x="0" y="0"/>
                  </a:lnTo>
                  <a:lnTo>
                    <a:pt x="8210856" y="0"/>
                  </a:lnTo>
                  <a:lnTo>
                    <a:pt x="8210856" y="274319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32" name="object 32">
              <a:extLst>
                <a:ext uri="{FF2B5EF4-FFF2-40B4-BE49-F238E27FC236}">
                  <a16:creationId xmlns:a16="http://schemas.microsoft.com/office/drawing/2014/main" id="{68FAEFA3-65C0-731B-5858-53E2AC52CB77}"/>
                </a:ext>
              </a:extLst>
            </p:cNvPr>
            <p:cNvSpPr/>
            <p:nvPr/>
          </p:nvSpPr>
          <p:spPr>
            <a:xfrm>
              <a:off x="1554115" y="523712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0" y="0"/>
                  </a:moveTo>
                  <a:lnTo>
                    <a:pt x="8210856" y="0"/>
                  </a:lnTo>
                  <a:lnTo>
                    <a:pt x="8210856" y="274319"/>
                  </a:lnTo>
                  <a:lnTo>
                    <a:pt x="0" y="274319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33" name="object 33">
              <a:extLst>
                <a:ext uri="{FF2B5EF4-FFF2-40B4-BE49-F238E27FC236}">
                  <a16:creationId xmlns:a16="http://schemas.microsoft.com/office/drawing/2014/main" id="{17150EAF-8739-98D4-8899-BA11879E2123}"/>
                </a:ext>
              </a:extLst>
            </p:cNvPr>
            <p:cNvSpPr/>
            <p:nvPr/>
          </p:nvSpPr>
          <p:spPr>
            <a:xfrm>
              <a:off x="1523997" y="5221454"/>
              <a:ext cx="7955280" cy="261620"/>
            </a:xfrm>
            <a:custGeom>
              <a:avLst/>
              <a:gdLst/>
              <a:ahLst/>
              <a:cxnLst/>
              <a:rect l="l" t="t" r="r" b="b"/>
              <a:pathLst>
                <a:path w="7955280" h="261620">
                  <a:moveTo>
                    <a:pt x="7955280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7955280" y="0"/>
                  </a:lnTo>
                  <a:lnTo>
                    <a:pt x="7955280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34" name="object 34">
              <a:extLst>
                <a:ext uri="{FF2B5EF4-FFF2-40B4-BE49-F238E27FC236}">
                  <a16:creationId xmlns:a16="http://schemas.microsoft.com/office/drawing/2014/main" id="{46089726-B71E-1668-F72F-C768465A7165}"/>
                </a:ext>
              </a:extLst>
            </p:cNvPr>
            <p:cNvSpPr/>
            <p:nvPr/>
          </p:nvSpPr>
          <p:spPr>
            <a:xfrm>
              <a:off x="1523997" y="5221454"/>
              <a:ext cx="7955280" cy="261620"/>
            </a:xfrm>
            <a:custGeom>
              <a:avLst/>
              <a:gdLst/>
              <a:ahLst/>
              <a:cxnLst/>
              <a:rect l="l" t="t" r="r" b="b"/>
              <a:pathLst>
                <a:path w="7955280" h="261620">
                  <a:moveTo>
                    <a:pt x="0" y="0"/>
                  </a:moveTo>
                  <a:lnTo>
                    <a:pt x="7955280" y="0"/>
                  </a:lnTo>
                  <a:lnTo>
                    <a:pt x="7955280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35" name="object 35">
            <a:extLst>
              <a:ext uri="{FF2B5EF4-FFF2-40B4-BE49-F238E27FC236}">
                <a16:creationId xmlns:a16="http://schemas.microsoft.com/office/drawing/2014/main" id="{452997EB-6098-C0E1-39DA-0A6564D130B4}"/>
              </a:ext>
            </a:extLst>
          </p:cNvPr>
          <p:cNvSpPr txBox="1"/>
          <p:nvPr/>
        </p:nvSpPr>
        <p:spPr>
          <a:xfrm>
            <a:off x="9095738" y="5250615"/>
            <a:ext cx="30543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100" spc="-25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5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682F7F4D-C132-6B40-92AB-3AB41CDD5B47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42" name="object 20">
            <a:extLst>
              <a:ext uri="{FF2B5EF4-FFF2-40B4-BE49-F238E27FC236}">
                <a16:creationId xmlns:a16="http://schemas.microsoft.com/office/drawing/2014/main" id="{0C5C6895-D49D-C08C-2073-46638C0BC960}"/>
              </a:ext>
            </a:extLst>
          </p:cNvPr>
          <p:cNvGrpSpPr/>
          <p:nvPr/>
        </p:nvGrpSpPr>
        <p:grpSpPr>
          <a:xfrm>
            <a:off x="1512884" y="4452841"/>
            <a:ext cx="8250555" cy="274320"/>
            <a:chOff x="1514472" y="3722687"/>
            <a:chExt cx="8250555" cy="296545"/>
          </a:xfrm>
        </p:grpSpPr>
        <p:sp>
          <p:nvSpPr>
            <p:cNvPr id="43" name="object 21">
              <a:extLst>
                <a:ext uri="{FF2B5EF4-FFF2-40B4-BE49-F238E27FC236}">
                  <a16:creationId xmlns:a16="http://schemas.microsoft.com/office/drawing/2014/main" id="{A7B9D604-C40A-8485-3D4B-D4BECD678BAC}"/>
                </a:ext>
              </a:extLst>
            </p:cNvPr>
            <p:cNvSpPr/>
            <p:nvPr/>
          </p:nvSpPr>
          <p:spPr>
            <a:xfrm>
              <a:off x="1542741" y="3995407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44" name="object 22">
              <a:extLst>
                <a:ext uri="{FF2B5EF4-FFF2-40B4-BE49-F238E27FC236}">
                  <a16:creationId xmlns:a16="http://schemas.microsoft.com/office/drawing/2014/main" id="{8F0EC1DA-5309-28F5-8AE2-BE552CF49E33}"/>
                </a:ext>
              </a:extLst>
            </p:cNvPr>
            <p:cNvSpPr/>
            <p:nvPr/>
          </p:nvSpPr>
          <p:spPr>
            <a:xfrm>
              <a:off x="1542741" y="3733800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45" name="object 23">
              <a:extLst>
                <a:ext uri="{FF2B5EF4-FFF2-40B4-BE49-F238E27FC236}">
                  <a16:creationId xmlns:a16="http://schemas.microsoft.com/office/drawing/2014/main" id="{735974D8-F401-1170-B880-F0B2BF7203E2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46" name="object 24">
              <a:extLst>
                <a:ext uri="{FF2B5EF4-FFF2-40B4-BE49-F238E27FC236}">
                  <a16:creationId xmlns:a16="http://schemas.microsoft.com/office/drawing/2014/main" id="{5321CA02-5E86-9E91-3BC3-1F0733AB543B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E7761557-0719-39EE-87B7-464F0BAB1F1C}"/>
              </a:ext>
            </a:extLst>
          </p:cNvPr>
          <p:cNvSpPr txBox="1"/>
          <p:nvPr/>
        </p:nvSpPr>
        <p:spPr>
          <a:xfrm>
            <a:off x="9296400" y="4479981"/>
            <a:ext cx="5146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0%</a:t>
            </a:r>
            <a:endParaRPr lang="en-US" sz="1100" dirty="0">
              <a:latin typeface="Arial"/>
              <a:cs typeface="Arial"/>
            </a:endParaRPr>
          </a:p>
        </p:txBody>
      </p:sp>
      <p:grpSp>
        <p:nvGrpSpPr>
          <p:cNvPr id="49" name="object 20">
            <a:extLst>
              <a:ext uri="{FF2B5EF4-FFF2-40B4-BE49-F238E27FC236}">
                <a16:creationId xmlns:a16="http://schemas.microsoft.com/office/drawing/2014/main" id="{58EA18FC-CC27-8514-9201-CAF579F1D5B4}"/>
              </a:ext>
            </a:extLst>
          </p:cNvPr>
          <p:cNvGrpSpPr/>
          <p:nvPr/>
        </p:nvGrpSpPr>
        <p:grpSpPr>
          <a:xfrm>
            <a:off x="1541153" y="5221454"/>
            <a:ext cx="8250555" cy="274320"/>
            <a:chOff x="1514472" y="3722687"/>
            <a:chExt cx="8250555" cy="296545"/>
          </a:xfrm>
        </p:grpSpPr>
        <p:sp>
          <p:nvSpPr>
            <p:cNvPr id="50" name="object 21">
              <a:extLst>
                <a:ext uri="{FF2B5EF4-FFF2-40B4-BE49-F238E27FC236}">
                  <a16:creationId xmlns:a16="http://schemas.microsoft.com/office/drawing/2014/main" id="{5396DE3F-BB9E-FE3C-78F2-D6710CD2FD01}"/>
                </a:ext>
              </a:extLst>
            </p:cNvPr>
            <p:cNvSpPr/>
            <p:nvPr/>
          </p:nvSpPr>
          <p:spPr>
            <a:xfrm>
              <a:off x="1542741" y="3995407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51" name="object 22">
              <a:extLst>
                <a:ext uri="{FF2B5EF4-FFF2-40B4-BE49-F238E27FC236}">
                  <a16:creationId xmlns:a16="http://schemas.microsoft.com/office/drawing/2014/main" id="{676EFA32-9204-B63A-882E-BA7B4A208044}"/>
                </a:ext>
              </a:extLst>
            </p:cNvPr>
            <p:cNvSpPr/>
            <p:nvPr/>
          </p:nvSpPr>
          <p:spPr>
            <a:xfrm>
              <a:off x="1542741" y="3733800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20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52" name="object 23">
              <a:extLst>
                <a:ext uri="{FF2B5EF4-FFF2-40B4-BE49-F238E27FC236}">
                  <a16:creationId xmlns:a16="http://schemas.microsoft.com/office/drawing/2014/main" id="{04E9DEDB-78FD-A1C2-8842-EB6C01B715C4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53" name="object 24">
              <a:extLst>
                <a:ext uri="{FF2B5EF4-FFF2-40B4-BE49-F238E27FC236}">
                  <a16:creationId xmlns:a16="http://schemas.microsoft.com/office/drawing/2014/main" id="{FEA8038C-3795-92E9-AAA2-663EF4565F09}"/>
                </a:ext>
              </a:extLst>
            </p:cNvPr>
            <p:cNvSpPr/>
            <p:nvPr/>
          </p:nvSpPr>
          <p:spPr>
            <a:xfrm>
              <a:off x="1523997" y="373379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20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DF687396-BF2D-E371-BE44-6211312BBD2C}"/>
              </a:ext>
            </a:extLst>
          </p:cNvPr>
          <p:cNvSpPr txBox="1"/>
          <p:nvPr/>
        </p:nvSpPr>
        <p:spPr>
          <a:xfrm>
            <a:off x="9296400" y="5237136"/>
            <a:ext cx="5146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0%</a:t>
            </a:r>
            <a:endParaRPr lang="en-US" sz="1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4007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908F0-E539-41BB-43E7-25F03C75E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FA4F3D6-0DEA-D989-2FAB-EC6255A9CCF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3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" dirty="0"/>
              <a:t>GOALS</a:t>
            </a:r>
            <a:endParaRPr sz="40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D7FEE36-6EAC-E2E4-4D3B-84859DD77CD8}"/>
              </a:ext>
            </a:extLst>
          </p:cNvPr>
          <p:cNvSpPr txBox="1"/>
          <p:nvPr/>
        </p:nvSpPr>
        <p:spPr>
          <a:xfrm>
            <a:off x="1527936" y="1610461"/>
            <a:ext cx="814641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55" dirty="0">
                <a:solidFill>
                  <a:srgbClr val="3D3D3D"/>
                </a:solidFill>
                <a:latin typeface="Calibri"/>
                <a:cs typeface="Calibri"/>
              </a:rPr>
              <a:t>Improve Public Health and Accessibility</a:t>
            </a:r>
            <a:r>
              <a:rPr sz="1600" b="1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55" dirty="0">
                <a:solidFill>
                  <a:srgbClr val="3D3D3D"/>
                </a:solidFill>
                <a:latin typeface="Calibri"/>
                <a:cs typeface="Calibri"/>
              </a:rPr>
              <a:t>5</a:t>
            </a:r>
            <a:r>
              <a:rPr sz="1600" b="1" spc="-5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AC4871D-3D77-C9E8-8148-4D5EBBAFD9E7}"/>
              </a:ext>
            </a:extLst>
          </p:cNvPr>
          <p:cNvSpPr txBox="1"/>
          <p:nvPr/>
        </p:nvSpPr>
        <p:spPr>
          <a:xfrm>
            <a:off x="1527936" y="2401925"/>
            <a:ext cx="56686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135" indent="-30543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89285"/>
              <a:buFont typeface="Wingdings"/>
              <a:buChar char=""/>
              <a:tabLst>
                <a:tab pos="318135" algn="l"/>
              </a:tabLst>
            </a:pPr>
            <a:r>
              <a:rPr lang="en-US" sz="1600" b="1" spc="-30" dirty="0">
                <a:solidFill>
                  <a:srgbClr val="3D3D3D"/>
                </a:solidFill>
                <a:latin typeface="Calibri"/>
                <a:cs typeface="Calibri"/>
              </a:rPr>
              <a:t>Continue to Maintain High Levels of Public Safety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3D3D3D"/>
                </a:solidFill>
                <a:latin typeface="Calibri"/>
                <a:cs typeface="Calibri"/>
              </a:rPr>
              <a:t>–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1600" b="1" spc="-30" dirty="0">
                <a:solidFill>
                  <a:srgbClr val="3D3D3D"/>
                </a:solidFill>
                <a:latin typeface="Calibri"/>
                <a:cs typeface="Calibri"/>
              </a:rPr>
              <a:t>7</a:t>
            </a:r>
            <a:r>
              <a:rPr sz="1600" b="1" spc="-3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3D3D3D"/>
                </a:solidFill>
                <a:latin typeface="Calibri"/>
                <a:cs typeface="Calibri"/>
              </a:rPr>
              <a:t>Strategies</a:t>
            </a:r>
            <a:endParaRPr sz="1600" b="1" dirty="0">
              <a:latin typeface="Calibri"/>
              <a:cs typeface="Calibri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65B3F677-50BB-14AF-8B3C-31A61216EE63}"/>
              </a:ext>
            </a:extLst>
          </p:cNvPr>
          <p:cNvGrpSpPr/>
          <p:nvPr/>
        </p:nvGrpSpPr>
        <p:grpSpPr>
          <a:xfrm>
            <a:off x="1514472" y="2046287"/>
            <a:ext cx="8250555" cy="274320"/>
            <a:chOff x="1514472" y="2046287"/>
            <a:chExt cx="8250555" cy="29654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BEF4DBD3-5DDD-4BCF-8AD0-E18ED46DD9B6}"/>
                </a:ext>
              </a:extLst>
            </p:cNvPr>
            <p:cNvSpPr/>
            <p:nvPr/>
          </p:nvSpPr>
          <p:spPr>
            <a:xfrm>
              <a:off x="1542741" y="2319008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ADFD2536-5D0D-CE33-91A8-629F7A4C7068}"/>
                </a:ext>
              </a:extLst>
            </p:cNvPr>
            <p:cNvSpPr/>
            <p:nvPr/>
          </p:nvSpPr>
          <p:spPr>
            <a:xfrm>
              <a:off x="1542741" y="2057400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19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974D00C4-45D8-6AF3-5DD0-C985D10A6C1F}"/>
                </a:ext>
              </a:extLst>
            </p:cNvPr>
            <p:cNvSpPr/>
            <p:nvPr/>
          </p:nvSpPr>
          <p:spPr>
            <a:xfrm>
              <a:off x="1523997" y="2057398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60622083-BD20-DAFF-005E-AAE03A21ECA0}"/>
                </a:ext>
              </a:extLst>
            </p:cNvPr>
            <p:cNvSpPr/>
            <p:nvPr/>
          </p:nvSpPr>
          <p:spPr>
            <a:xfrm>
              <a:off x="1523997" y="2057398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3" name="object 13">
            <a:extLst>
              <a:ext uri="{FF2B5EF4-FFF2-40B4-BE49-F238E27FC236}">
                <a16:creationId xmlns:a16="http://schemas.microsoft.com/office/drawing/2014/main" id="{148AFDEE-5884-5A71-7BAC-1609DE5A42DB}"/>
              </a:ext>
            </a:extLst>
          </p:cNvPr>
          <p:cNvSpPr txBox="1"/>
          <p:nvPr/>
        </p:nvSpPr>
        <p:spPr>
          <a:xfrm>
            <a:off x="1533522" y="2086559"/>
            <a:ext cx="82092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0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grpSp>
        <p:nvGrpSpPr>
          <p:cNvPr id="14" name="object 14">
            <a:extLst>
              <a:ext uri="{FF2B5EF4-FFF2-40B4-BE49-F238E27FC236}">
                <a16:creationId xmlns:a16="http://schemas.microsoft.com/office/drawing/2014/main" id="{D53FE9BB-7E7C-9C23-76F5-321852F74C06}"/>
              </a:ext>
            </a:extLst>
          </p:cNvPr>
          <p:cNvGrpSpPr/>
          <p:nvPr/>
        </p:nvGrpSpPr>
        <p:grpSpPr>
          <a:xfrm>
            <a:off x="1544545" y="2935266"/>
            <a:ext cx="8250555" cy="274320"/>
            <a:chOff x="1514472" y="2914967"/>
            <a:chExt cx="8250555" cy="296545"/>
          </a:xfrm>
        </p:grpSpPr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2BE00FFC-49A5-C488-EFD0-E49661D98078}"/>
                </a:ext>
              </a:extLst>
            </p:cNvPr>
            <p:cNvSpPr/>
            <p:nvPr/>
          </p:nvSpPr>
          <p:spPr>
            <a:xfrm>
              <a:off x="1542741" y="3187687"/>
              <a:ext cx="8211184" cy="13335"/>
            </a:xfrm>
            <a:custGeom>
              <a:avLst/>
              <a:gdLst/>
              <a:ahLst/>
              <a:cxnLst/>
              <a:rect l="l" t="t" r="r" b="b"/>
              <a:pathLst>
                <a:path w="8211184" h="13335">
                  <a:moveTo>
                    <a:pt x="0" y="12712"/>
                  </a:moveTo>
                  <a:lnTo>
                    <a:pt x="8210857" y="12712"/>
                  </a:lnTo>
                  <a:lnTo>
                    <a:pt x="8210857" y="0"/>
                  </a:lnTo>
                  <a:lnTo>
                    <a:pt x="0" y="0"/>
                  </a:lnTo>
                  <a:lnTo>
                    <a:pt x="0" y="12712"/>
                  </a:lnTo>
                  <a:close/>
                </a:path>
              </a:pathLst>
            </a:custGeom>
            <a:solidFill>
              <a:srgbClr val="346C8A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6" name="object 16">
              <a:extLst>
                <a:ext uri="{FF2B5EF4-FFF2-40B4-BE49-F238E27FC236}">
                  <a16:creationId xmlns:a16="http://schemas.microsoft.com/office/drawing/2014/main" id="{A125B6FB-ACBD-064C-0F88-E8D8D92C04CF}"/>
                </a:ext>
              </a:extLst>
            </p:cNvPr>
            <p:cNvSpPr/>
            <p:nvPr/>
          </p:nvSpPr>
          <p:spPr>
            <a:xfrm>
              <a:off x="1542741" y="2926079"/>
              <a:ext cx="8211184" cy="274320"/>
            </a:xfrm>
            <a:custGeom>
              <a:avLst/>
              <a:gdLst/>
              <a:ahLst/>
              <a:cxnLst/>
              <a:rect l="l" t="t" r="r" b="b"/>
              <a:pathLst>
                <a:path w="8211184" h="274319">
                  <a:moveTo>
                    <a:pt x="0" y="0"/>
                  </a:moveTo>
                  <a:lnTo>
                    <a:pt x="8210857" y="0"/>
                  </a:lnTo>
                  <a:lnTo>
                    <a:pt x="8210857" y="274320"/>
                  </a:lnTo>
                  <a:lnTo>
                    <a:pt x="0" y="274320"/>
                  </a:lnTo>
                  <a:lnTo>
                    <a:pt x="0" y="0"/>
                  </a:lnTo>
                  <a:close/>
                </a:path>
              </a:pathLst>
            </a:custGeom>
            <a:ln w="222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50674C73-23B3-EE25-347D-685594CD026A}"/>
                </a:ext>
              </a:extLst>
            </p:cNvPr>
            <p:cNvSpPr/>
            <p:nvPr/>
          </p:nvSpPr>
          <p:spPr>
            <a:xfrm>
              <a:off x="1523997" y="292607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8229599" y="261610"/>
                  </a:moveTo>
                  <a:lnTo>
                    <a:pt x="0" y="261610"/>
                  </a:lnTo>
                  <a:lnTo>
                    <a:pt x="0" y="0"/>
                  </a:lnTo>
                  <a:lnTo>
                    <a:pt x="8229599" y="0"/>
                  </a:lnTo>
                  <a:lnTo>
                    <a:pt x="8229599" y="261610"/>
                  </a:lnTo>
                  <a:close/>
                </a:path>
              </a:pathLst>
            </a:custGeom>
            <a:solidFill>
              <a:srgbClr val="B0B0B0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6243DB5A-57ED-FE09-B2E9-BD8F3E414053}"/>
                </a:ext>
              </a:extLst>
            </p:cNvPr>
            <p:cNvSpPr/>
            <p:nvPr/>
          </p:nvSpPr>
          <p:spPr>
            <a:xfrm>
              <a:off x="1523997" y="2926077"/>
              <a:ext cx="8229600" cy="261620"/>
            </a:xfrm>
            <a:custGeom>
              <a:avLst/>
              <a:gdLst/>
              <a:ahLst/>
              <a:cxnLst/>
              <a:rect l="l" t="t" r="r" b="b"/>
              <a:pathLst>
                <a:path w="8229600" h="261619">
                  <a:moveTo>
                    <a:pt x="0" y="0"/>
                  </a:moveTo>
                  <a:lnTo>
                    <a:pt x="8229599" y="0"/>
                  </a:lnTo>
                  <a:lnTo>
                    <a:pt x="8229599" y="261610"/>
                  </a:lnTo>
                  <a:lnTo>
                    <a:pt x="0" y="26161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A3260"/>
              </a:solidFill>
            </a:ln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19" name="object 19">
            <a:extLst>
              <a:ext uri="{FF2B5EF4-FFF2-40B4-BE49-F238E27FC236}">
                <a16:creationId xmlns:a16="http://schemas.microsoft.com/office/drawing/2014/main" id="{D5632963-CCDA-197C-EF5B-4BB071D62AEF}"/>
              </a:ext>
            </a:extLst>
          </p:cNvPr>
          <p:cNvSpPr txBox="1"/>
          <p:nvPr/>
        </p:nvSpPr>
        <p:spPr>
          <a:xfrm>
            <a:off x="1533522" y="2955239"/>
            <a:ext cx="82092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2390" algn="r">
              <a:lnSpc>
                <a:spcPct val="100000"/>
              </a:lnSpc>
              <a:spcBef>
                <a:spcPts val="100"/>
              </a:spcBef>
            </a:pPr>
            <a:r>
              <a:rPr lang="en-US" sz="1100" spc="-20" dirty="0">
                <a:solidFill>
                  <a:srgbClr val="0D0D0D"/>
                </a:solidFill>
                <a:latin typeface="Arial"/>
                <a:cs typeface="Arial"/>
              </a:rPr>
              <a:t>0</a:t>
            </a:r>
            <a:r>
              <a:rPr sz="1100" spc="-20" dirty="0">
                <a:solidFill>
                  <a:srgbClr val="0D0D0D"/>
                </a:solidFill>
                <a:latin typeface="Arial"/>
                <a:cs typeface="Arial"/>
              </a:rPr>
              <a:t>%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36" name="object 36">
            <a:extLst>
              <a:ext uri="{FF2B5EF4-FFF2-40B4-BE49-F238E27FC236}">
                <a16:creationId xmlns:a16="http://schemas.microsoft.com/office/drawing/2014/main" id="{8B8764CB-97D0-2C14-3CF3-7412584273B4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7804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6962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 dirty="0"/>
              <a:t>MAINTAIN HIGH QUALITY RECREATION AND TOURISM OFFERINGS FOR RESIDENTS AND VISITORS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2740" y="1742732"/>
            <a:ext cx="8364855" cy="4089581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lang="en-US" sz="2800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2:  Several Recreational Projects Are Underway Including:</a:t>
            </a:r>
          </a:p>
          <a:p>
            <a:pPr marL="469900" indent="-457200">
              <a:lnSpc>
                <a:spcPct val="100000"/>
              </a:lnSpc>
              <a:spcBef>
                <a:spcPts val="137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Muni Golf Course Turf Reduction (Planning)</a:t>
            </a:r>
          </a:p>
          <a:p>
            <a:pPr marL="469900" indent="-457200">
              <a:lnSpc>
                <a:spcPct val="100000"/>
              </a:lnSpc>
              <a:spcBef>
                <a:spcPts val="137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Veterans Park Pickleball Courts (Construction)</a:t>
            </a:r>
          </a:p>
          <a:p>
            <a:pPr marL="469900" indent="-457200">
              <a:lnSpc>
                <a:spcPct val="100000"/>
              </a:lnSpc>
              <a:spcBef>
                <a:spcPts val="137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Del Prado Playground Renovation (Construction)</a:t>
            </a:r>
          </a:p>
          <a:p>
            <a:pPr marL="469900" indent="-457200">
              <a:lnSpc>
                <a:spcPct val="100000"/>
              </a:lnSpc>
              <a:spcBef>
                <a:spcPts val="1370"/>
              </a:spcBef>
              <a:buFont typeface="Arial" panose="020B0604020202020204" pitchFamily="34" charset="0"/>
              <a:buChar char="•"/>
            </a:pPr>
            <a:endParaRPr lang="en-US" sz="2800" spc="-25" dirty="0">
              <a:solidFill>
                <a:srgbClr val="3D3D3D"/>
              </a:solidFill>
              <a:latin typeface="Calibri"/>
              <a:cs typeface="Calibri"/>
            </a:endParaRPr>
          </a:p>
          <a:p>
            <a:pPr marL="12700" lvl="6">
              <a:spcBef>
                <a:spcPts val="1370"/>
              </a:spcBef>
            </a:pPr>
            <a:endParaRPr lang="en-US" sz="2800" spc="-25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1475D-2993-C571-7176-AD9961D86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B177FF8-2698-B29D-8652-E47BAAAF95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69620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 dirty="0"/>
              <a:t>MAINTAIN HIGH QUALITY RECREATION AND TOURISM OFFERINGS FOR RESIDENTS AND VISITORS</a:t>
            </a:r>
            <a:endParaRPr sz="2800" spc="-1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35D7EC7-D861-AAD4-4FCC-E27E8F776C98}"/>
              </a:ext>
            </a:extLst>
          </p:cNvPr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5A98F5F-526B-FFB5-79CE-E9F233E48616}"/>
              </a:ext>
            </a:extLst>
          </p:cNvPr>
          <p:cNvSpPr txBox="1"/>
          <p:nvPr/>
        </p:nvSpPr>
        <p:spPr>
          <a:xfrm>
            <a:off x="533400" y="1742732"/>
            <a:ext cx="11049000" cy="3858749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8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sz="28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4</a:t>
            </a:r>
            <a:r>
              <a:rPr sz="2800" b="1" spc="-25" dirty="0">
                <a:solidFill>
                  <a:srgbClr val="3D3D3D"/>
                </a:solidFill>
                <a:latin typeface="Calibri"/>
                <a:cs typeface="Calibri"/>
              </a:rPr>
              <a:t>:</a:t>
            </a: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  Complete New Pool Construction: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Voter Approval Of 2024 Ballot Question Allows City to Begin Sooner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Staff Has Developed A Schedule For Timely Completion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Process To Select Design Consultant Underway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Completion Target Date – Early 2028</a:t>
            </a:r>
          </a:p>
          <a:p>
            <a:pPr marL="469900" indent="-457200">
              <a:lnSpc>
                <a:spcPct val="100000"/>
              </a:lnSpc>
              <a:spcBef>
                <a:spcPts val="1370"/>
              </a:spcBef>
              <a:buFont typeface="Arial" panose="020B0604020202020204" pitchFamily="34" charset="0"/>
              <a:buChar char="•"/>
            </a:pPr>
            <a:endParaRPr lang="en-US" sz="2800" spc="-25" dirty="0">
              <a:solidFill>
                <a:srgbClr val="3D3D3D"/>
              </a:solidFill>
              <a:latin typeface="Calibri"/>
              <a:cs typeface="Calibri"/>
            </a:endParaRPr>
          </a:p>
          <a:p>
            <a:pPr marL="12700" lvl="6">
              <a:spcBef>
                <a:spcPts val="1370"/>
              </a:spcBef>
            </a:pPr>
            <a:endParaRPr lang="en-US" sz="2800" spc="-25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9179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477824"/>
            <a:ext cx="7696200" cy="746563"/>
          </a:xfrm>
          <a:prstGeom prst="rect">
            <a:avLst/>
          </a:prstGeom>
        </p:spPr>
        <p:txBody>
          <a:bodyPr vert="horz" wrap="square" lIns="0" tIns="35834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500" dirty="0"/>
              <a:t>CONTINUE ACHIEVING PRUDENT FINANCIAL STEWARDSHIP</a:t>
            </a:r>
            <a:endParaRPr sz="2500" dirty="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981200"/>
            <a:ext cx="11049000" cy="37805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2: Conduct Annual Budgeting Processes With A Focus On Accuracy In Budgeting And Estimation</a:t>
            </a:r>
          </a:p>
          <a:p>
            <a:pPr marL="4699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Staff Presented A Balanced Budget To The City Council For FY26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Strategy 4 Increase Fiscal And Budgetary Transparency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Received Cashman Good Government Award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  <a:cs typeface="Calibri"/>
              </a:rPr>
              <a:t>New Publication On Special Revenue Funds Created And Made Available On The Website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70396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 dirty="0"/>
              <a:t>MAINTAIN COMMUNITY CHARACTER THROUGH THE GROWTH CONTROL ORDINANCE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905000"/>
            <a:ext cx="10439399" cy="3767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1: Reduce Barriers To Achieving Diverse Housing Types, Consistent With The Growth Control Ordinance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Working With Consultant, </a:t>
            </a:r>
            <a:r>
              <a:rPr lang="en-US" sz="2800" spc="-25" dirty="0" err="1">
                <a:solidFill>
                  <a:srgbClr val="3D3D3D"/>
                </a:solidFill>
                <a:latin typeface="Calibri"/>
                <a:cs typeface="Calibri"/>
              </a:rPr>
              <a:t>LWC</a:t>
            </a: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 To Update Title 11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Strategy 4: Continue Streamlining Business Licensing Services And Associated Processes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Fire, Public Works, Utilities, Community Development Meet Quarterly To Discuss Customer Service Improvements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Private Project Review Meetings With Applicants</a:t>
            </a:r>
            <a:endParaRPr lang="en-US"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762000"/>
            <a:ext cx="744283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800" spc="-10" dirty="0"/>
              <a:t>CONTINUE PROMOTING HISTORIC PRESERVATION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905000"/>
            <a:ext cx="11049000" cy="2560957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800" b="1" spc="-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800" b="1" spc="-25" dirty="0">
                <a:solidFill>
                  <a:srgbClr val="3D3D3D"/>
                </a:solidFill>
                <a:latin typeface="Calibri"/>
                <a:cs typeface="Calibri"/>
              </a:rPr>
              <a:t>4: Increase Awareness Of The Economic Benefits Of Historic Preservation For The City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November Letter To All Historic District Property Owners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BC Insider About Historic Preservation</a:t>
            </a:r>
          </a:p>
          <a:p>
            <a:pPr marL="469900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spc="-25" dirty="0">
                <a:solidFill>
                  <a:srgbClr val="3D3D3D"/>
                </a:solidFill>
                <a:latin typeface="Calibri"/>
                <a:cs typeface="Calibri"/>
              </a:rPr>
              <a:t>April Realtor Workshop On Historic Preservation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533400"/>
            <a:ext cx="696341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800" dirty="0"/>
              <a:t>MAINTAIN DEPENDABLE AND RELIABLE INFRASTRUCTURE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669570" y="5607551"/>
            <a:ext cx="1141730" cy="2241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sz="1400" spc="-10" dirty="0">
                <a:latin typeface="Arial"/>
                <a:cs typeface="Arial"/>
                <a:hlinkClick r:id="rId2"/>
              </a:rPr>
              <a:t>www.bcnv.org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1872367"/>
            <a:ext cx="11125200" cy="4087016"/>
          </a:xfrm>
          <a:prstGeom prst="rect">
            <a:avLst/>
          </a:prstGeom>
        </p:spPr>
        <p:txBody>
          <a:bodyPr vert="horz" wrap="square" lIns="0" tIns="176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2:</a:t>
            </a:r>
            <a:r>
              <a:rPr lang="en-US" sz="2600" b="1" spc="-10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Perform Biannual Reviews Of The Comprehensive Asset Management Plan (CAMP) For All City Infrastructure</a:t>
            </a:r>
            <a:endParaRPr lang="en-US" sz="2600" b="1" dirty="0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 dirty="0">
                <a:solidFill>
                  <a:srgbClr val="3D3D3D"/>
                </a:solidFill>
                <a:latin typeface="Calibri"/>
                <a:cs typeface="Calibri"/>
              </a:rPr>
              <a:t>Integrating The Pavement Management System To Map Out Upcoming Roadway Maintenance Project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Strategy</a:t>
            </a:r>
            <a:r>
              <a:rPr lang="en-US" sz="2600" b="1" spc="-10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4:</a:t>
            </a:r>
            <a:r>
              <a:rPr lang="en-US" sz="2600" b="1" spc="-10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lang="en-US" sz="2600" b="1" dirty="0">
                <a:solidFill>
                  <a:srgbClr val="3D3D3D"/>
                </a:solidFill>
                <a:latin typeface="Calibri"/>
                <a:cs typeface="Calibri"/>
              </a:rPr>
              <a:t>Pursue public infrastructure projects to support infill/ redevelopment throughout the city</a:t>
            </a:r>
            <a:endParaRPr lang="en-US" sz="2600" b="1" dirty="0">
              <a:latin typeface="Calibri"/>
              <a:cs typeface="Calibri"/>
            </a:endParaRPr>
          </a:p>
          <a:p>
            <a:pPr marL="642620" indent="-30607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buFont typeface="Arial"/>
              <a:buChar char="•"/>
              <a:tabLst>
                <a:tab pos="642620" algn="l"/>
              </a:tabLst>
            </a:pPr>
            <a:r>
              <a:rPr lang="en-US" sz="2600" dirty="0">
                <a:solidFill>
                  <a:srgbClr val="3D3D3D"/>
                </a:solidFill>
                <a:latin typeface="Calibri"/>
                <a:cs typeface="Calibri"/>
              </a:rPr>
              <a:t>Many Projects Underway:  12kV Extension Project, Nevada Way Rehabilitation, Water Service Replacements</a:t>
            </a:r>
          </a:p>
          <a:p>
            <a:pPr marL="336550">
              <a:lnSpc>
                <a:spcPct val="100000"/>
              </a:lnSpc>
              <a:spcBef>
                <a:spcPts val="600"/>
              </a:spcBef>
              <a:buClr>
                <a:srgbClr val="4590B8"/>
              </a:buClr>
              <a:buSzPct val="93333"/>
              <a:tabLst>
                <a:tab pos="642620" algn="l"/>
              </a:tabLst>
            </a:pPr>
            <a:endParaRPr lang="en-US" sz="2600" dirty="0">
              <a:solidFill>
                <a:srgbClr val="3D3D3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e26fdad-e256-4257-9487-30195d52587f" xsi:nil="true"/>
    <lcf76f155ced4ddcb4097134ff3c332f xmlns="65c3628f-83e8-421a-8e7e-6645677df3f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EAD176DF42B44189330634BB139B0D" ma:contentTypeVersion="13" ma:contentTypeDescription="Create a new document." ma:contentTypeScope="" ma:versionID="d3ab465f82a02f4db275c0a293201281">
  <xsd:schema xmlns:xsd="http://www.w3.org/2001/XMLSchema" xmlns:xs="http://www.w3.org/2001/XMLSchema" xmlns:p="http://schemas.microsoft.com/office/2006/metadata/properties" xmlns:ns2="1e26fdad-e256-4257-9487-30195d52587f" xmlns:ns3="65c3628f-83e8-421a-8e7e-6645677df3f0" targetNamespace="http://schemas.microsoft.com/office/2006/metadata/properties" ma:root="true" ma:fieldsID="5d576b1a2557d0ea70f073a50eb037c9" ns2:_="" ns3:_="">
    <xsd:import namespace="1e26fdad-e256-4257-9487-30195d52587f"/>
    <xsd:import namespace="65c3628f-83e8-421a-8e7e-6645677df3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26fdad-e256-4257-9487-30195d52587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4ce16a7-7ed1-4cbe-b8a9-86170e759f54}" ma:internalName="TaxCatchAll" ma:showField="CatchAllData" ma:web="1e26fdad-e256-4257-9487-30195d5258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c3628f-83e8-421a-8e7e-6645677df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f84f37-8225-4ac7-8de5-0692da8891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FC8C5F-6583-4C54-B217-33CFB2D2B5F5}">
  <ds:schemaRefs>
    <ds:schemaRef ds:uri="http://schemas.microsoft.com/office/2006/metadata/properties"/>
    <ds:schemaRef ds:uri="http://schemas.microsoft.com/office/infopath/2007/PartnerControls"/>
    <ds:schemaRef ds:uri="1e26fdad-e256-4257-9487-30195d52587f"/>
    <ds:schemaRef ds:uri="65c3628f-83e8-421a-8e7e-6645677df3f0"/>
  </ds:schemaRefs>
</ds:datastoreItem>
</file>

<file path=customXml/itemProps2.xml><?xml version="1.0" encoding="utf-8"?>
<ds:datastoreItem xmlns:ds="http://schemas.openxmlformats.org/officeDocument/2006/customXml" ds:itemID="{C03D8C4C-A409-4C28-A264-23C68B2310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10791-E09D-4760-90F8-045968239B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26fdad-e256-4257-9487-30195d52587f"/>
    <ds:schemaRef ds:uri="65c3628f-83e8-421a-8e7e-6645677df3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654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CITY OF BOULDER CITY STRATEGIC PLAN 2025 TO 2030: IMPLEMENTATION PLAN - MAY 13, 2025</vt:lpstr>
      <vt:lpstr>GOALS</vt:lpstr>
      <vt:lpstr>GOALS</vt:lpstr>
      <vt:lpstr>MAINTAIN HIGH QUALITY RECREATION AND TOURISM OFFERINGS FOR RESIDENTS AND VISITORS</vt:lpstr>
      <vt:lpstr>MAINTAIN HIGH QUALITY RECREATION AND TOURISM OFFERINGS FOR RESIDENTS AND VISITORS</vt:lpstr>
      <vt:lpstr>CONTINUE ACHIEVING PRUDENT FINANCIAL STEWARDSHIP</vt:lpstr>
      <vt:lpstr>MAINTAIN COMMUNITY CHARACTER THROUGH THE GROWTH CONTROL ORDINANCE</vt:lpstr>
      <vt:lpstr>CONTINUE PROMOTING HISTORIC PRESERVATION</vt:lpstr>
      <vt:lpstr>MAINTAIN DEPENDABLE AND RELIABLE INFRASTRUCTURE</vt:lpstr>
      <vt:lpstr>IMPROVE PUBLIC HEALTH AND ACCESSIBILITY</vt:lpstr>
      <vt:lpstr>CONTINUE TO MAINTAIN HIGH LEVELS OF PUBLIC SAFETY</vt:lpstr>
      <vt:lpstr>WHAT’S NEXT?</vt:lpstr>
      <vt:lpstr>CITY OF BOULDER CITY STRATEGIC PLAN 2025 TO 2030: IMPLEMENTATION PLAN – MAY 13,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Boulder City</dc:title>
  <dc:creator>Lisa LaPlante</dc:creator>
  <cp:lastModifiedBy>Michael Mays</cp:lastModifiedBy>
  <cp:revision>9</cp:revision>
  <dcterms:created xsi:type="dcterms:W3CDTF">2025-05-01T18:01:25Z</dcterms:created>
  <dcterms:modified xsi:type="dcterms:W3CDTF">2025-09-03T19:00:39Z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2021-06-15T00:00:00Z</vt:filetime>
  </property>
  <property fmtid="{D5CDD505-2E9C-101B-9397-08002B2CF9AE}" pid="3" name="Creator">
    <vt:lpwstr>Aspose.Slides for .NET 21.3</vt:lpwstr>
  </property>
  <property fmtid="{D5CDD505-2E9C-101B-9397-08002B2CF9AE}" pid="4" name="LastSaved">
    <vt:filetime>2025-05-01T00:00:00Z</vt:filetime>
  </property>
  <property fmtid="{D5CDD505-2E9C-101B-9397-08002B2CF9AE}" pid="5" name="Producer">
    <vt:lpwstr>Aspose.Slides for .NET 21.3</vt:lpwstr>
  </property>
  <property fmtid="{D5CDD505-2E9C-101B-9397-08002B2CF9AE}" pid="6" name="ContentTypeId">
    <vt:lpwstr>0x010100A4EAD176DF42B44189330634BB139B0D</vt:lpwstr>
  </property>
</Properties>
</file>