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54" r:id="rId4"/>
  </p:sldMasterIdLst>
  <p:notesMasterIdLst>
    <p:notesMasterId r:id="rId61"/>
  </p:notesMasterIdLst>
  <p:handoutMasterIdLst>
    <p:handoutMasterId r:id="rId62"/>
  </p:handoutMasterIdLst>
  <p:sldIdLst>
    <p:sldId id="256" r:id="rId5"/>
    <p:sldId id="259" r:id="rId6"/>
    <p:sldId id="359" r:id="rId7"/>
    <p:sldId id="434" r:id="rId8"/>
    <p:sldId id="350" r:id="rId9"/>
    <p:sldId id="354" r:id="rId10"/>
    <p:sldId id="355" r:id="rId11"/>
    <p:sldId id="435" r:id="rId12"/>
    <p:sldId id="357" r:id="rId13"/>
    <p:sldId id="264" r:id="rId14"/>
    <p:sldId id="358" r:id="rId15"/>
    <p:sldId id="392" r:id="rId16"/>
    <p:sldId id="393" r:id="rId17"/>
    <p:sldId id="396" r:id="rId18"/>
    <p:sldId id="397" r:id="rId19"/>
    <p:sldId id="398" r:id="rId20"/>
    <p:sldId id="399" r:id="rId21"/>
    <p:sldId id="400" r:id="rId22"/>
    <p:sldId id="401" r:id="rId23"/>
    <p:sldId id="394" r:id="rId24"/>
    <p:sldId id="402" r:id="rId25"/>
    <p:sldId id="403" r:id="rId26"/>
    <p:sldId id="404" r:id="rId27"/>
    <p:sldId id="405" r:id="rId28"/>
    <p:sldId id="407" r:id="rId29"/>
    <p:sldId id="408" r:id="rId30"/>
    <p:sldId id="409" r:id="rId31"/>
    <p:sldId id="384" r:id="rId32"/>
    <p:sldId id="386" r:id="rId33"/>
    <p:sldId id="387" r:id="rId34"/>
    <p:sldId id="411" r:id="rId35"/>
    <p:sldId id="410" r:id="rId36"/>
    <p:sldId id="395" r:id="rId37"/>
    <p:sldId id="412" r:id="rId38"/>
    <p:sldId id="413" r:id="rId39"/>
    <p:sldId id="414" r:id="rId40"/>
    <p:sldId id="415" r:id="rId41"/>
    <p:sldId id="416" r:id="rId42"/>
    <p:sldId id="417" r:id="rId43"/>
    <p:sldId id="418" r:id="rId44"/>
    <p:sldId id="419" r:id="rId45"/>
    <p:sldId id="431" r:id="rId46"/>
    <p:sldId id="436" r:id="rId47"/>
    <p:sldId id="382" r:id="rId48"/>
    <p:sldId id="422" r:id="rId49"/>
    <p:sldId id="423" r:id="rId50"/>
    <p:sldId id="285" r:id="rId51"/>
    <p:sldId id="286" r:id="rId52"/>
    <p:sldId id="427" r:id="rId53"/>
    <p:sldId id="424" r:id="rId54"/>
    <p:sldId id="426" r:id="rId55"/>
    <p:sldId id="428" r:id="rId56"/>
    <p:sldId id="430" r:id="rId57"/>
    <p:sldId id="429" r:id="rId58"/>
    <p:sldId id="383" r:id="rId59"/>
    <p:sldId id="331" r:id="rId60"/>
  </p:sldIdLst>
  <p:sldSz cx="9144000" cy="6858000" type="screen4x3"/>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FF"/>
    <a:srgbClr val="F6F10F"/>
    <a:srgbClr val="FFFF00"/>
    <a:srgbClr val="FF9900"/>
    <a:srgbClr val="003300"/>
    <a:srgbClr val="000066"/>
    <a:srgbClr val="FF0000"/>
    <a:srgbClr val="FF33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76095" autoAdjust="0"/>
  </p:normalViewPr>
  <p:slideViewPr>
    <p:cSldViewPr>
      <p:cViewPr varScale="1">
        <p:scale>
          <a:sx n="89" d="100"/>
          <a:sy n="89" d="100"/>
        </p:scale>
        <p:origin x="21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3024" y="-96"/>
      </p:cViewPr>
      <p:guideLst>
        <p:guide orient="horz" pos="290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 McAlevey" userId="c774d783-6c5e-43a7-a228-06c7d42be32b" providerId="ADAL" clId="{D0F762F8-8460-4BEB-9131-788DFAEFBBA3}"/>
    <pc:docChg chg="modSld">
      <pc:chgData name="Matthew McAlevey" userId="c774d783-6c5e-43a7-a228-06c7d42be32b" providerId="ADAL" clId="{D0F762F8-8460-4BEB-9131-788DFAEFBBA3}" dt="2023-06-13T23:32:47.448" v="55" actId="20577"/>
      <pc:docMkLst>
        <pc:docMk/>
      </pc:docMkLst>
      <pc:sldChg chg="modSp mod">
        <pc:chgData name="Matthew McAlevey" userId="c774d783-6c5e-43a7-a228-06c7d42be32b" providerId="ADAL" clId="{D0F762F8-8460-4BEB-9131-788DFAEFBBA3}" dt="2023-06-13T23:32:47.448" v="55" actId="20577"/>
        <pc:sldMkLst>
          <pc:docMk/>
          <pc:sldMk cId="215953035" sldId="431"/>
        </pc:sldMkLst>
        <pc:spChg chg="mod">
          <ac:chgData name="Matthew McAlevey" userId="c774d783-6c5e-43a7-a228-06c7d42be32b" providerId="ADAL" clId="{D0F762F8-8460-4BEB-9131-788DFAEFBBA3}" dt="2023-06-13T23:32:47.448" v="55" actId="20577"/>
          <ac:spMkLst>
            <pc:docMk/>
            <pc:sldMk cId="215953035" sldId="431"/>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p:cNvSpPr>
            <a:spLocks noGrp="1" noChangeArrowheads="1"/>
          </p:cNvSpPr>
          <p:nvPr>
            <p:ph type="hdr" sz="quarter"/>
          </p:nvPr>
        </p:nvSpPr>
        <p:spPr bwMode="auto">
          <a:xfrm>
            <a:off x="1" y="0"/>
            <a:ext cx="3038317" cy="46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13" tIns="46506" rIns="93013" bIns="46506" numCol="1" anchor="t" anchorCtr="0" compatLnSpc="1">
            <a:prstTxWarp prst="textNoShape">
              <a:avLst/>
            </a:prstTxWarp>
          </a:bodyPr>
          <a:lstStyle>
            <a:lvl1pPr defTabSz="930275">
              <a:defRPr sz="1200" smtClean="0"/>
            </a:lvl1pPr>
          </a:lstStyle>
          <a:p>
            <a:pPr>
              <a:defRPr/>
            </a:pPr>
            <a:endParaRPr lang="en-US" altLang="en-US"/>
          </a:p>
        </p:txBody>
      </p:sp>
      <p:sp>
        <p:nvSpPr>
          <p:cNvPr id="179203" name="Rectangle 3"/>
          <p:cNvSpPr>
            <a:spLocks noGrp="1" noChangeArrowheads="1"/>
          </p:cNvSpPr>
          <p:nvPr>
            <p:ph type="dt" sz="quarter" idx="1"/>
          </p:nvPr>
        </p:nvSpPr>
        <p:spPr bwMode="auto">
          <a:xfrm>
            <a:off x="3970492" y="0"/>
            <a:ext cx="3038317" cy="46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13" tIns="46506" rIns="93013" bIns="46506" numCol="1" anchor="t" anchorCtr="0" compatLnSpc="1">
            <a:prstTxWarp prst="textNoShape">
              <a:avLst/>
            </a:prstTxWarp>
          </a:bodyPr>
          <a:lstStyle>
            <a:lvl1pPr algn="r" defTabSz="930275">
              <a:defRPr sz="1200" smtClean="0"/>
            </a:lvl1pPr>
          </a:lstStyle>
          <a:p>
            <a:pPr>
              <a:defRPr/>
            </a:pPr>
            <a:endParaRPr lang="en-US" altLang="en-US"/>
          </a:p>
        </p:txBody>
      </p:sp>
      <p:sp>
        <p:nvSpPr>
          <p:cNvPr id="179204" name="Rectangle 4"/>
          <p:cNvSpPr>
            <a:spLocks noGrp="1" noChangeArrowheads="1"/>
          </p:cNvSpPr>
          <p:nvPr>
            <p:ph type="ftr" sz="quarter" idx="2"/>
          </p:nvPr>
        </p:nvSpPr>
        <p:spPr bwMode="auto">
          <a:xfrm>
            <a:off x="1" y="8773244"/>
            <a:ext cx="3038317" cy="46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13" tIns="46506" rIns="93013" bIns="46506" numCol="1" anchor="b" anchorCtr="0" compatLnSpc="1">
            <a:prstTxWarp prst="textNoShape">
              <a:avLst/>
            </a:prstTxWarp>
          </a:bodyPr>
          <a:lstStyle>
            <a:lvl1pPr defTabSz="930275">
              <a:defRPr sz="1200" smtClean="0"/>
            </a:lvl1pPr>
          </a:lstStyle>
          <a:p>
            <a:pPr>
              <a:defRPr/>
            </a:pPr>
            <a:endParaRPr lang="en-US" altLang="en-US"/>
          </a:p>
        </p:txBody>
      </p:sp>
      <p:sp>
        <p:nvSpPr>
          <p:cNvPr id="179205" name="Rectangle 5"/>
          <p:cNvSpPr>
            <a:spLocks noGrp="1" noChangeArrowheads="1"/>
          </p:cNvSpPr>
          <p:nvPr>
            <p:ph type="sldNum" sz="quarter" idx="3"/>
          </p:nvPr>
        </p:nvSpPr>
        <p:spPr bwMode="auto">
          <a:xfrm>
            <a:off x="3970492" y="8773244"/>
            <a:ext cx="3038317" cy="46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13" tIns="46506" rIns="93013" bIns="46506" numCol="1" anchor="b" anchorCtr="0" compatLnSpc="1">
            <a:prstTxWarp prst="textNoShape">
              <a:avLst/>
            </a:prstTxWarp>
          </a:bodyPr>
          <a:lstStyle>
            <a:lvl1pPr algn="r" defTabSz="930275">
              <a:defRPr sz="1200" smtClean="0"/>
            </a:lvl1pPr>
          </a:lstStyle>
          <a:p>
            <a:pPr>
              <a:defRPr/>
            </a:pPr>
            <a:fld id="{D0F15D66-7206-4F25-A1B2-255ED6853DF7}" type="slidenum">
              <a:rPr lang="en-US" altLang="en-US"/>
              <a:pPr>
                <a:defRPr/>
              </a:pPr>
              <a:t>‹#›</a:t>
            </a:fld>
            <a:endParaRPr lang="en-US" altLang="en-US"/>
          </a:p>
        </p:txBody>
      </p:sp>
    </p:spTree>
    <p:extLst>
      <p:ext uri="{BB962C8B-B14F-4D97-AF65-F5344CB8AC3E}">
        <p14:creationId xmlns:p14="http://schemas.microsoft.com/office/powerpoint/2010/main" val="3857456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0"/>
            <a:ext cx="3038317" cy="46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13" tIns="46506" rIns="93013" bIns="46506" numCol="1" anchor="t" anchorCtr="0" compatLnSpc="1">
            <a:prstTxWarp prst="textNoShape">
              <a:avLst/>
            </a:prstTxWarp>
          </a:bodyPr>
          <a:lstStyle>
            <a:lvl1pPr defTabSz="930275">
              <a:defRPr sz="1200" smtClean="0"/>
            </a:lvl1pPr>
          </a:lstStyle>
          <a:p>
            <a:pPr>
              <a:defRPr/>
            </a:pPr>
            <a:endParaRPr lang="en-US" altLang="en-US"/>
          </a:p>
        </p:txBody>
      </p:sp>
      <p:sp>
        <p:nvSpPr>
          <p:cNvPr id="3075" name="Rectangle 3"/>
          <p:cNvSpPr>
            <a:spLocks noGrp="1" noChangeArrowheads="1"/>
          </p:cNvSpPr>
          <p:nvPr>
            <p:ph type="dt" idx="1"/>
          </p:nvPr>
        </p:nvSpPr>
        <p:spPr bwMode="auto">
          <a:xfrm>
            <a:off x="3970492" y="0"/>
            <a:ext cx="3038317" cy="46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13" tIns="46506" rIns="93013" bIns="46506" numCol="1" anchor="t" anchorCtr="0" compatLnSpc="1">
            <a:prstTxWarp prst="textNoShape">
              <a:avLst/>
            </a:prstTxWarp>
          </a:bodyPr>
          <a:lstStyle>
            <a:lvl1pPr algn="r" defTabSz="930275">
              <a:defRPr sz="1200" smtClean="0"/>
            </a:lvl1pPr>
          </a:lstStyle>
          <a:p>
            <a:pPr>
              <a:defRPr/>
            </a:pPr>
            <a:endParaRPr lang="en-US" altLang="en-US"/>
          </a:p>
        </p:txBody>
      </p:sp>
      <p:sp>
        <p:nvSpPr>
          <p:cNvPr id="49156" name="Rectangle 4"/>
          <p:cNvSpPr>
            <a:spLocks noGrp="1" noRot="1" noChangeAspect="1" noChangeArrowheads="1" noTextEdit="1"/>
          </p:cNvSpPr>
          <p:nvPr>
            <p:ph type="sldImg" idx="2"/>
          </p:nvPr>
        </p:nvSpPr>
        <p:spPr bwMode="auto">
          <a:xfrm>
            <a:off x="1196975" y="693738"/>
            <a:ext cx="4618038"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01518" y="4386623"/>
            <a:ext cx="5607365" cy="415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13" tIns="46506" rIns="93013" bIns="46506"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8" name="Rectangle 6"/>
          <p:cNvSpPr>
            <a:spLocks noGrp="1" noChangeArrowheads="1"/>
          </p:cNvSpPr>
          <p:nvPr>
            <p:ph type="ftr" sz="quarter" idx="4"/>
          </p:nvPr>
        </p:nvSpPr>
        <p:spPr bwMode="auto">
          <a:xfrm>
            <a:off x="1" y="8773244"/>
            <a:ext cx="3038317" cy="46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13" tIns="46506" rIns="93013" bIns="46506" numCol="1" anchor="b" anchorCtr="0" compatLnSpc="1">
            <a:prstTxWarp prst="textNoShape">
              <a:avLst/>
            </a:prstTxWarp>
          </a:bodyPr>
          <a:lstStyle>
            <a:lvl1pPr defTabSz="930275">
              <a:defRPr sz="1200" smtClean="0"/>
            </a:lvl1pPr>
          </a:lstStyle>
          <a:p>
            <a:pPr>
              <a:defRPr/>
            </a:pPr>
            <a:endParaRPr lang="en-US" altLang="en-US"/>
          </a:p>
        </p:txBody>
      </p:sp>
      <p:sp>
        <p:nvSpPr>
          <p:cNvPr id="3079" name="Rectangle 7"/>
          <p:cNvSpPr>
            <a:spLocks noGrp="1" noChangeArrowheads="1"/>
          </p:cNvSpPr>
          <p:nvPr>
            <p:ph type="sldNum" sz="quarter" idx="5"/>
          </p:nvPr>
        </p:nvSpPr>
        <p:spPr bwMode="auto">
          <a:xfrm>
            <a:off x="3970492" y="8773244"/>
            <a:ext cx="3038317" cy="46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013" tIns="46506" rIns="93013" bIns="46506" numCol="1" anchor="b" anchorCtr="0" compatLnSpc="1">
            <a:prstTxWarp prst="textNoShape">
              <a:avLst/>
            </a:prstTxWarp>
          </a:bodyPr>
          <a:lstStyle>
            <a:lvl1pPr algn="r" defTabSz="930275">
              <a:defRPr sz="1200" smtClean="0"/>
            </a:lvl1pPr>
          </a:lstStyle>
          <a:p>
            <a:pPr>
              <a:defRPr/>
            </a:pPr>
            <a:fld id="{5780A168-A6AD-4BB6-AA82-42CBF1371EB0}" type="slidenum">
              <a:rPr lang="en-US" altLang="en-US"/>
              <a:pPr>
                <a:defRPr/>
              </a:pPr>
              <a:t>‹#›</a:t>
            </a:fld>
            <a:endParaRPr lang="en-US" altLang="en-US"/>
          </a:p>
        </p:txBody>
      </p:sp>
    </p:spTree>
    <p:extLst>
      <p:ext uri="{BB962C8B-B14F-4D97-AF65-F5344CB8AC3E}">
        <p14:creationId xmlns:p14="http://schemas.microsoft.com/office/powerpoint/2010/main" val="11278927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C370AAA7-84EA-47F3-95EE-011308119B8A}" type="slidenum">
              <a:rPr lang="en-US" altLang="en-US"/>
              <a:pPr eaLnBrk="1" hangingPunct="1"/>
              <a:t>1</a:t>
            </a:fld>
            <a:endParaRPr lang="en-US" altLang="en-US"/>
          </a:p>
        </p:txBody>
      </p:sp>
      <p:sp>
        <p:nvSpPr>
          <p:cNvPr id="50179" name="Rectangle 2"/>
          <p:cNvSpPr>
            <a:spLocks noGrp="1" noRot="1" noChangeAspect="1" noChangeArrowheads="1" noTextEdit="1"/>
          </p:cNvSpPr>
          <p:nvPr>
            <p:ph type="sldImg"/>
          </p:nvPr>
        </p:nvSpPr>
        <p:spPr>
          <a:xfrm>
            <a:off x="1196975" y="693738"/>
            <a:ext cx="4618038" cy="3462337"/>
          </a:xfrm>
          <a:ln/>
        </p:spPr>
      </p:sp>
      <p:sp>
        <p:nvSpPr>
          <p:cNvPr id="50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F134C8D6-EDD3-4E6E-ADDD-95C471E464DD}" type="slidenum">
              <a:rPr lang="en-US" altLang="en-US"/>
              <a:pPr eaLnBrk="1" hangingPunct="1"/>
              <a:t>12</a:t>
            </a:fld>
            <a:endParaRPr lang="en-US" altLang="en-US"/>
          </a:p>
        </p:txBody>
      </p:sp>
      <p:sp>
        <p:nvSpPr>
          <p:cNvPr id="57347" name="Rectangle 2"/>
          <p:cNvSpPr>
            <a:spLocks noGrp="1" noRot="1" noChangeAspect="1" noChangeArrowheads="1" noTextEdit="1"/>
          </p:cNvSpPr>
          <p:nvPr>
            <p:ph type="sldImg"/>
          </p:nvPr>
        </p:nvSpPr>
        <p:spPr>
          <a:xfrm>
            <a:off x="1196975" y="693738"/>
            <a:ext cx="4618038" cy="3462337"/>
          </a:xfrm>
          <a:ln/>
        </p:spPr>
      </p:sp>
      <p:sp>
        <p:nvSpPr>
          <p:cNvPr id="57348"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13</a:t>
            </a:fld>
            <a:endParaRPr lang="en-US" altLang="en-US"/>
          </a:p>
        </p:txBody>
      </p:sp>
    </p:spTree>
    <p:extLst>
      <p:ext uri="{BB962C8B-B14F-4D97-AF65-F5344CB8AC3E}">
        <p14:creationId xmlns:p14="http://schemas.microsoft.com/office/powerpoint/2010/main" val="3362708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14</a:t>
            </a:fld>
            <a:endParaRPr lang="en-US" altLang="en-US"/>
          </a:p>
        </p:txBody>
      </p:sp>
    </p:spTree>
    <p:extLst>
      <p:ext uri="{BB962C8B-B14F-4D97-AF65-F5344CB8AC3E}">
        <p14:creationId xmlns:p14="http://schemas.microsoft.com/office/powerpoint/2010/main" val="1596015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15</a:t>
            </a:fld>
            <a:endParaRPr lang="en-US" altLang="en-US"/>
          </a:p>
        </p:txBody>
      </p:sp>
    </p:spTree>
    <p:extLst>
      <p:ext uri="{BB962C8B-B14F-4D97-AF65-F5344CB8AC3E}">
        <p14:creationId xmlns:p14="http://schemas.microsoft.com/office/powerpoint/2010/main" val="1603158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41F2BAB6-759D-4A5C-96A1-86B5FF07DE68}" type="slidenum">
              <a:rPr lang="en-US" altLang="en-US"/>
              <a:pPr eaLnBrk="1" hangingPunct="1"/>
              <a:t>16</a:t>
            </a:fld>
            <a:endParaRPr lang="en-US" altLang="en-US"/>
          </a:p>
        </p:txBody>
      </p:sp>
      <p:sp>
        <p:nvSpPr>
          <p:cNvPr id="61443" name="Rectangle 2"/>
          <p:cNvSpPr>
            <a:spLocks noGrp="1" noRot="1" noChangeAspect="1" noChangeArrowheads="1" noTextEdit="1"/>
          </p:cNvSpPr>
          <p:nvPr>
            <p:ph type="sldImg"/>
          </p:nvPr>
        </p:nvSpPr>
        <p:spPr>
          <a:xfrm>
            <a:off x="1196975" y="693738"/>
            <a:ext cx="4618038" cy="3462337"/>
          </a:xfrm>
          <a:ln/>
        </p:spPr>
      </p:sp>
      <p:sp>
        <p:nvSpPr>
          <p:cNvPr id="6144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17</a:t>
            </a:fld>
            <a:endParaRPr lang="en-US" altLang="en-US"/>
          </a:p>
        </p:txBody>
      </p:sp>
    </p:spTree>
    <p:extLst>
      <p:ext uri="{BB962C8B-B14F-4D97-AF65-F5344CB8AC3E}">
        <p14:creationId xmlns:p14="http://schemas.microsoft.com/office/powerpoint/2010/main" val="3743591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3F0EBFE0-6DEC-4B8A-8CEE-B892FDDA2A75}" type="slidenum">
              <a:rPr lang="en-US" altLang="en-US"/>
              <a:pPr eaLnBrk="1" hangingPunct="1"/>
              <a:t>18</a:t>
            </a:fld>
            <a:endParaRPr lang="en-US" altLang="en-US"/>
          </a:p>
        </p:txBody>
      </p:sp>
      <p:sp>
        <p:nvSpPr>
          <p:cNvPr id="62467" name="Rectangle 2"/>
          <p:cNvSpPr>
            <a:spLocks noGrp="1" noRot="1" noChangeAspect="1" noChangeArrowheads="1" noTextEdit="1"/>
          </p:cNvSpPr>
          <p:nvPr>
            <p:ph type="sldImg"/>
          </p:nvPr>
        </p:nvSpPr>
        <p:spPr>
          <a:xfrm>
            <a:off x="1196975" y="693738"/>
            <a:ext cx="4618038" cy="3462337"/>
          </a:xfrm>
          <a:ln/>
        </p:spPr>
      </p:sp>
      <p:sp>
        <p:nvSpPr>
          <p:cNvPr id="62468"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19</a:t>
            </a:fld>
            <a:endParaRPr lang="en-US" altLang="en-US"/>
          </a:p>
        </p:txBody>
      </p:sp>
    </p:spTree>
    <p:extLst>
      <p:ext uri="{BB962C8B-B14F-4D97-AF65-F5344CB8AC3E}">
        <p14:creationId xmlns:p14="http://schemas.microsoft.com/office/powerpoint/2010/main" val="3041868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20</a:t>
            </a:fld>
            <a:endParaRPr lang="en-US" altLang="en-US"/>
          </a:p>
        </p:txBody>
      </p:sp>
    </p:spTree>
    <p:extLst>
      <p:ext uri="{BB962C8B-B14F-4D97-AF65-F5344CB8AC3E}">
        <p14:creationId xmlns:p14="http://schemas.microsoft.com/office/powerpoint/2010/main" val="153678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3AB39874-6A17-4765-8B57-F972CEED7F1C}" type="slidenum">
              <a:rPr lang="en-US" altLang="en-US"/>
              <a:pPr eaLnBrk="1" hangingPunct="1"/>
              <a:t>21</a:t>
            </a:fld>
            <a:endParaRPr lang="en-US" altLang="en-US"/>
          </a:p>
        </p:txBody>
      </p:sp>
      <p:sp>
        <p:nvSpPr>
          <p:cNvPr id="59395" name="Rectangle 2"/>
          <p:cNvSpPr>
            <a:spLocks noGrp="1" noRot="1" noChangeAspect="1" noChangeArrowheads="1" noTextEdit="1"/>
          </p:cNvSpPr>
          <p:nvPr>
            <p:ph type="sldImg"/>
          </p:nvPr>
        </p:nvSpPr>
        <p:spPr>
          <a:xfrm>
            <a:off x="1196975" y="693738"/>
            <a:ext cx="4618038" cy="3462337"/>
          </a:xfrm>
          <a:ln/>
        </p:spPr>
      </p:sp>
      <p:sp>
        <p:nvSpPr>
          <p:cNvPr id="59396"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0A4331FB-FDC4-4BE6-8C26-05AE885D1F43}" type="slidenum">
              <a:rPr lang="en-US" altLang="en-US"/>
              <a:pPr eaLnBrk="1" hangingPunct="1"/>
              <a:t>2</a:t>
            </a:fld>
            <a:endParaRPr lang="en-US" altLang="en-US"/>
          </a:p>
        </p:txBody>
      </p:sp>
      <p:sp>
        <p:nvSpPr>
          <p:cNvPr id="51203" name="Rectangle 2"/>
          <p:cNvSpPr>
            <a:spLocks noGrp="1" noRot="1" noChangeAspect="1" noChangeArrowheads="1" noTextEdit="1"/>
          </p:cNvSpPr>
          <p:nvPr>
            <p:ph type="sldImg"/>
          </p:nvPr>
        </p:nvSpPr>
        <p:spPr>
          <a:xfrm>
            <a:off x="1196975" y="693738"/>
            <a:ext cx="4618038" cy="3462337"/>
          </a:xfrm>
          <a:ln/>
        </p:spPr>
      </p:sp>
      <p:sp>
        <p:nvSpPr>
          <p:cNvPr id="5120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22</a:t>
            </a:fld>
            <a:endParaRPr lang="en-US" altLang="en-US"/>
          </a:p>
        </p:txBody>
      </p:sp>
    </p:spTree>
    <p:extLst>
      <p:ext uri="{BB962C8B-B14F-4D97-AF65-F5344CB8AC3E}">
        <p14:creationId xmlns:p14="http://schemas.microsoft.com/office/powerpoint/2010/main" val="2655344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23</a:t>
            </a:fld>
            <a:endParaRPr lang="en-US" altLang="en-US"/>
          </a:p>
        </p:txBody>
      </p:sp>
    </p:spTree>
    <p:extLst>
      <p:ext uri="{BB962C8B-B14F-4D97-AF65-F5344CB8AC3E}">
        <p14:creationId xmlns:p14="http://schemas.microsoft.com/office/powerpoint/2010/main" val="192730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24</a:t>
            </a:fld>
            <a:endParaRPr lang="en-US" altLang="en-US"/>
          </a:p>
        </p:txBody>
      </p:sp>
    </p:spTree>
    <p:extLst>
      <p:ext uri="{BB962C8B-B14F-4D97-AF65-F5344CB8AC3E}">
        <p14:creationId xmlns:p14="http://schemas.microsoft.com/office/powerpoint/2010/main" val="3175749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baseline="0" dirty="0"/>
          </a:p>
          <a:p>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25</a:t>
            </a:fld>
            <a:endParaRPr lang="en-US" altLang="en-US"/>
          </a:p>
        </p:txBody>
      </p:sp>
    </p:spTree>
    <p:extLst>
      <p:ext uri="{BB962C8B-B14F-4D97-AF65-F5344CB8AC3E}">
        <p14:creationId xmlns:p14="http://schemas.microsoft.com/office/powerpoint/2010/main" val="1621371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A6FB7535-7295-4E44-B84A-D18369801A3A}" type="slidenum">
              <a:rPr lang="en-US" altLang="en-US"/>
              <a:pPr eaLnBrk="1" hangingPunct="1"/>
              <a:t>26</a:t>
            </a:fld>
            <a:endParaRPr lang="en-US" altLang="en-US"/>
          </a:p>
        </p:txBody>
      </p:sp>
      <p:sp>
        <p:nvSpPr>
          <p:cNvPr id="66563" name="Rectangle 2"/>
          <p:cNvSpPr>
            <a:spLocks noGrp="1" noRot="1" noChangeAspect="1" noChangeArrowheads="1" noTextEdit="1"/>
          </p:cNvSpPr>
          <p:nvPr>
            <p:ph type="sldImg"/>
          </p:nvPr>
        </p:nvSpPr>
        <p:spPr>
          <a:xfrm>
            <a:off x="1196975" y="693738"/>
            <a:ext cx="4618038" cy="3462337"/>
          </a:xfrm>
          <a:ln/>
        </p:spPr>
      </p:sp>
      <p:sp>
        <p:nvSpPr>
          <p:cNvPr id="66564" name="Rectangle 3"/>
          <p:cNvSpPr>
            <a:spLocks noGrp="1" noChangeArrowheads="1"/>
          </p:cNvSpPr>
          <p:nvPr>
            <p:ph type="body" idx="1"/>
          </p:nvPr>
        </p:nvSpPr>
        <p:spPr>
          <a:noFill/>
        </p:spPr>
        <p:txBody>
          <a:bodyPr/>
          <a:lstStyle/>
          <a:p>
            <a:pPr eaLnBrk="1" hangingPunct="1"/>
            <a:endParaRPr lang="en-US" altLang="en-US" baseline="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51108EE6-D036-455E-9EAC-6B56D91DF300}" type="slidenum">
              <a:rPr lang="en-US" altLang="en-US"/>
              <a:pPr eaLnBrk="1" hangingPunct="1"/>
              <a:t>27</a:t>
            </a:fld>
            <a:endParaRPr lang="en-US" altLang="en-US"/>
          </a:p>
        </p:txBody>
      </p:sp>
      <p:sp>
        <p:nvSpPr>
          <p:cNvPr id="63491" name="Rectangle 2"/>
          <p:cNvSpPr>
            <a:spLocks noGrp="1" noRot="1" noChangeAspect="1" noChangeArrowheads="1" noTextEdit="1"/>
          </p:cNvSpPr>
          <p:nvPr>
            <p:ph type="sldImg"/>
          </p:nvPr>
        </p:nvSpPr>
        <p:spPr>
          <a:xfrm>
            <a:off x="1196975" y="693738"/>
            <a:ext cx="4618038" cy="3462337"/>
          </a:xfrm>
          <a:ln/>
        </p:spPr>
      </p:sp>
      <p:sp>
        <p:nvSpPr>
          <p:cNvPr id="63492"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28</a:t>
            </a:fld>
            <a:endParaRPr lang="en-US" altLang="en-US"/>
          </a:p>
        </p:txBody>
      </p:sp>
    </p:spTree>
    <p:extLst>
      <p:ext uri="{BB962C8B-B14F-4D97-AF65-F5344CB8AC3E}">
        <p14:creationId xmlns:p14="http://schemas.microsoft.com/office/powerpoint/2010/main" val="1607100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DD21E906-7871-4D63-AA23-DC6B94F82593}" type="slidenum">
              <a:rPr lang="en-US" altLang="en-US"/>
              <a:pPr eaLnBrk="1" hangingPunct="1"/>
              <a:t>29</a:t>
            </a:fld>
            <a:endParaRPr lang="en-US" altLang="en-US"/>
          </a:p>
        </p:txBody>
      </p:sp>
      <p:sp>
        <p:nvSpPr>
          <p:cNvPr id="64515" name="Rectangle 2"/>
          <p:cNvSpPr>
            <a:spLocks noGrp="1" noRot="1" noChangeAspect="1" noChangeArrowheads="1" noTextEdit="1"/>
          </p:cNvSpPr>
          <p:nvPr>
            <p:ph type="sldImg"/>
          </p:nvPr>
        </p:nvSpPr>
        <p:spPr>
          <a:xfrm>
            <a:off x="1196975" y="693738"/>
            <a:ext cx="4618038" cy="3462337"/>
          </a:xfrm>
          <a:ln/>
        </p:spPr>
      </p:sp>
      <p:sp>
        <p:nvSpPr>
          <p:cNvPr id="64516"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19A27725-47AB-4205-A360-E64346D38FB8}" type="slidenum">
              <a:rPr lang="en-US" altLang="en-US"/>
              <a:pPr eaLnBrk="1" hangingPunct="1"/>
              <a:t>30</a:t>
            </a:fld>
            <a:endParaRPr lang="en-US" altLang="en-US"/>
          </a:p>
        </p:txBody>
      </p:sp>
      <p:sp>
        <p:nvSpPr>
          <p:cNvPr id="65539" name="Rectangle 2"/>
          <p:cNvSpPr>
            <a:spLocks noGrp="1" noRot="1" noChangeAspect="1" noChangeArrowheads="1" noTextEdit="1"/>
          </p:cNvSpPr>
          <p:nvPr>
            <p:ph type="sldImg"/>
          </p:nvPr>
        </p:nvSpPr>
        <p:spPr>
          <a:xfrm>
            <a:off x="1196975" y="693738"/>
            <a:ext cx="4618038" cy="3462337"/>
          </a:xfrm>
          <a:ln/>
        </p:spPr>
      </p:sp>
      <p:sp>
        <p:nvSpPr>
          <p:cNvPr id="65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31</a:t>
            </a:fld>
            <a:endParaRPr lang="en-US" altLang="en-US"/>
          </a:p>
        </p:txBody>
      </p:sp>
    </p:spTree>
    <p:extLst>
      <p:ext uri="{BB962C8B-B14F-4D97-AF65-F5344CB8AC3E}">
        <p14:creationId xmlns:p14="http://schemas.microsoft.com/office/powerpoint/2010/main" val="2391059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pPr marL="109537" indent="0">
              <a:buNone/>
            </a:pPr>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3</a:t>
            </a:fld>
            <a:endParaRPr lang="en-US" altLang="en-US"/>
          </a:p>
        </p:txBody>
      </p:sp>
    </p:spTree>
    <p:extLst>
      <p:ext uri="{BB962C8B-B14F-4D97-AF65-F5344CB8AC3E}">
        <p14:creationId xmlns:p14="http://schemas.microsoft.com/office/powerpoint/2010/main" val="110580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52CD0526-DD12-48DB-97A8-EDE9E5063F6C}" type="slidenum">
              <a:rPr lang="en-US" altLang="en-US"/>
              <a:pPr eaLnBrk="1" hangingPunct="1"/>
              <a:t>32</a:t>
            </a:fld>
            <a:endParaRPr lang="en-US" altLang="en-US"/>
          </a:p>
        </p:txBody>
      </p:sp>
      <p:sp>
        <p:nvSpPr>
          <p:cNvPr id="52227" name="Rectangle 2"/>
          <p:cNvSpPr>
            <a:spLocks noGrp="1" noRot="1" noChangeAspect="1" noChangeArrowheads="1" noTextEdit="1"/>
          </p:cNvSpPr>
          <p:nvPr>
            <p:ph type="sldImg"/>
          </p:nvPr>
        </p:nvSpPr>
        <p:spPr>
          <a:xfrm>
            <a:off x="1196975" y="693738"/>
            <a:ext cx="4618038" cy="3462337"/>
          </a:xfrm>
          <a:ln/>
        </p:spPr>
      </p:sp>
      <p:sp>
        <p:nvSpPr>
          <p:cNvPr id="52228"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33</a:t>
            </a:fld>
            <a:endParaRPr lang="en-US" altLang="en-US"/>
          </a:p>
        </p:txBody>
      </p:sp>
    </p:spTree>
    <p:extLst>
      <p:ext uri="{BB962C8B-B14F-4D97-AF65-F5344CB8AC3E}">
        <p14:creationId xmlns:p14="http://schemas.microsoft.com/office/powerpoint/2010/main" val="2078542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550457D9-45FC-44C8-8B7C-0B15BD2ACA93}" type="slidenum">
              <a:rPr lang="en-US" altLang="en-US"/>
              <a:pPr eaLnBrk="1" hangingPunct="1"/>
              <a:t>34</a:t>
            </a:fld>
            <a:endParaRPr lang="en-US" altLang="en-US"/>
          </a:p>
        </p:txBody>
      </p:sp>
      <p:sp>
        <p:nvSpPr>
          <p:cNvPr id="53251" name="Rectangle 2"/>
          <p:cNvSpPr>
            <a:spLocks noGrp="1" noRot="1" noChangeAspect="1" noChangeArrowheads="1" noTextEdit="1"/>
          </p:cNvSpPr>
          <p:nvPr>
            <p:ph type="sldImg"/>
          </p:nvPr>
        </p:nvSpPr>
        <p:spPr>
          <a:xfrm>
            <a:off x="1196975" y="693738"/>
            <a:ext cx="4618038" cy="3462337"/>
          </a:xfrm>
          <a:ln/>
        </p:spPr>
      </p:sp>
      <p:sp>
        <p:nvSpPr>
          <p:cNvPr id="53252"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35</a:t>
            </a:fld>
            <a:endParaRPr lang="en-US" altLang="en-US"/>
          </a:p>
        </p:txBody>
      </p:sp>
    </p:spTree>
    <p:extLst>
      <p:ext uri="{BB962C8B-B14F-4D97-AF65-F5344CB8AC3E}">
        <p14:creationId xmlns:p14="http://schemas.microsoft.com/office/powerpoint/2010/main" val="3264569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36</a:t>
            </a:fld>
            <a:endParaRPr lang="en-US" altLang="en-US"/>
          </a:p>
        </p:txBody>
      </p:sp>
    </p:spTree>
    <p:extLst>
      <p:ext uri="{BB962C8B-B14F-4D97-AF65-F5344CB8AC3E}">
        <p14:creationId xmlns:p14="http://schemas.microsoft.com/office/powerpoint/2010/main" val="25750472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37</a:t>
            </a:fld>
            <a:endParaRPr lang="en-US" altLang="en-US"/>
          </a:p>
        </p:txBody>
      </p:sp>
    </p:spTree>
    <p:extLst>
      <p:ext uri="{BB962C8B-B14F-4D97-AF65-F5344CB8AC3E}">
        <p14:creationId xmlns:p14="http://schemas.microsoft.com/office/powerpoint/2010/main" val="1227983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18DFBF1C-2B27-4EE9-AD60-533AD252E545}" type="slidenum">
              <a:rPr lang="en-US" altLang="en-US"/>
              <a:pPr eaLnBrk="1" hangingPunct="1"/>
              <a:t>38</a:t>
            </a:fld>
            <a:endParaRPr lang="en-US" altLang="en-US"/>
          </a:p>
        </p:txBody>
      </p:sp>
      <p:sp>
        <p:nvSpPr>
          <p:cNvPr id="67587" name="Rectangle 2"/>
          <p:cNvSpPr>
            <a:spLocks noGrp="1" noRot="1" noChangeAspect="1" noChangeArrowheads="1" noTextEdit="1"/>
          </p:cNvSpPr>
          <p:nvPr>
            <p:ph type="sldImg"/>
          </p:nvPr>
        </p:nvSpPr>
        <p:spPr>
          <a:xfrm>
            <a:off x="1196975" y="693738"/>
            <a:ext cx="4618038" cy="3462337"/>
          </a:xfrm>
          <a:ln/>
        </p:spPr>
      </p:sp>
      <p:sp>
        <p:nvSpPr>
          <p:cNvPr id="67588" name="Rectangle 3"/>
          <p:cNvSpPr>
            <a:spLocks noGrp="1" noChangeArrowheads="1"/>
          </p:cNvSpPr>
          <p:nvPr>
            <p:ph type="body" idx="1"/>
          </p:nvPr>
        </p:nvSpPr>
        <p:spPr>
          <a:noFill/>
        </p:spPr>
        <p:txBody>
          <a:bodyPr/>
          <a:lstStyle/>
          <a:p>
            <a:pPr eaLnBrk="1" hangingPunct="1"/>
            <a:endParaRPr lang="en-US" altLang="en-US" baseline="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DA756A4A-63D7-4A7F-B09D-B330AC3E224A}" type="slidenum">
              <a:rPr lang="en-US" altLang="en-US"/>
              <a:pPr eaLnBrk="1" hangingPunct="1"/>
              <a:t>39</a:t>
            </a:fld>
            <a:endParaRPr lang="en-US" altLang="en-US"/>
          </a:p>
        </p:txBody>
      </p:sp>
      <p:sp>
        <p:nvSpPr>
          <p:cNvPr id="68611" name="Rectangle 2"/>
          <p:cNvSpPr>
            <a:spLocks noGrp="1" noRot="1" noChangeAspect="1" noChangeArrowheads="1" noTextEdit="1"/>
          </p:cNvSpPr>
          <p:nvPr>
            <p:ph type="sldImg"/>
          </p:nvPr>
        </p:nvSpPr>
        <p:spPr>
          <a:xfrm>
            <a:off x="1196975" y="693738"/>
            <a:ext cx="4618038" cy="3462337"/>
          </a:xfrm>
          <a:ln/>
        </p:spPr>
      </p:sp>
      <p:sp>
        <p:nvSpPr>
          <p:cNvPr id="68612"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44462DB1-B6FF-4974-9D05-47E0D3641A65}" type="slidenum">
              <a:rPr lang="en-US" altLang="en-US"/>
              <a:pPr eaLnBrk="1" hangingPunct="1"/>
              <a:t>40</a:t>
            </a:fld>
            <a:endParaRPr lang="en-US" altLang="en-US"/>
          </a:p>
        </p:txBody>
      </p:sp>
      <p:sp>
        <p:nvSpPr>
          <p:cNvPr id="76803" name="Rectangle 2"/>
          <p:cNvSpPr>
            <a:spLocks noGrp="1" noRot="1" noChangeAspect="1" noChangeArrowheads="1" noTextEdit="1"/>
          </p:cNvSpPr>
          <p:nvPr>
            <p:ph type="sldImg"/>
          </p:nvPr>
        </p:nvSpPr>
        <p:spPr>
          <a:xfrm>
            <a:off x="1196975" y="693738"/>
            <a:ext cx="4618038" cy="3462337"/>
          </a:xfrm>
          <a:ln/>
        </p:spPr>
      </p:sp>
      <p:sp>
        <p:nvSpPr>
          <p:cNvPr id="76804" name="Rectangle 3"/>
          <p:cNvSpPr>
            <a:spLocks noGrp="1" noChangeArrowheads="1"/>
          </p:cNvSpPr>
          <p:nvPr>
            <p:ph type="body" idx="1"/>
          </p:nvPr>
        </p:nvSpPr>
        <p:spPr>
          <a:noFill/>
        </p:spPr>
        <p:txBody>
          <a:bodyPr/>
          <a:lstStyle/>
          <a:p>
            <a:pPr eaLnBrk="1" hangingPunct="1"/>
            <a:endParaRPr lang="en-US" altLang="en-US" dirty="0">
              <a:latin typeface="Byington" pitchFamily="2" charset="0"/>
            </a:endParaRPr>
          </a:p>
          <a:p>
            <a:pPr eaLnBrk="1" hangingPunct="1">
              <a:buFontTx/>
              <a:buChar char="•"/>
            </a:pPr>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9330F31D-2A34-428E-8330-BBB61E3FACEE}" type="slidenum">
              <a:rPr lang="en-US" altLang="en-US"/>
              <a:pPr eaLnBrk="1" hangingPunct="1"/>
              <a:t>41</a:t>
            </a:fld>
            <a:endParaRPr lang="en-US" altLang="en-US"/>
          </a:p>
        </p:txBody>
      </p:sp>
      <p:sp>
        <p:nvSpPr>
          <p:cNvPr id="77827" name="Rectangle 2"/>
          <p:cNvSpPr>
            <a:spLocks noGrp="1" noRot="1" noChangeAspect="1" noChangeArrowheads="1" noTextEdit="1"/>
          </p:cNvSpPr>
          <p:nvPr>
            <p:ph type="sldImg"/>
          </p:nvPr>
        </p:nvSpPr>
        <p:spPr>
          <a:xfrm>
            <a:off x="1196975" y="693738"/>
            <a:ext cx="4618038" cy="3462337"/>
          </a:xfrm>
          <a:ln/>
        </p:spPr>
      </p:sp>
      <p:sp>
        <p:nvSpPr>
          <p:cNvPr id="77828"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5</a:t>
            </a:fld>
            <a:endParaRPr lang="en-US" altLang="en-US"/>
          </a:p>
        </p:txBody>
      </p:sp>
    </p:spTree>
    <p:extLst>
      <p:ext uri="{BB962C8B-B14F-4D97-AF65-F5344CB8AC3E}">
        <p14:creationId xmlns:p14="http://schemas.microsoft.com/office/powerpoint/2010/main" val="442184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If</a:t>
            </a:r>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42</a:t>
            </a:fld>
            <a:endParaRPr lang="en-US" altLang="en-US"/>
          </a:p>
        </p:txBody>
      </p:sp>
    </p:spTree>
    <p:extLst>
      <p:ext uri="{BB962C8B-B14F-4D97-AF65-F5344CB8AC3E}">
        <p14:creationId xmlns:p14="http://schemas.microsoft.com/office/powerpoint/2010/main" val="2823704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44</a:t>
            </a:fld>
            <a:endParaRPr lang="en-US" altLang="en-US"/>
          </a:p>
        </p:txBody>
      </p:sp>
    </p:spTree>
    <p:extLst>
      <p:ext uri="{BB962C8B-B14F-4D97-AF65-F5344CB8AC3E}">
        <p14:creationId xmlns:p14="http://schemas.microsoft.com/office/powerpoint/2010/main" val="3011042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177BF43C-55B3-4ED0-83D9-2AD2B8F8E5CA}" type="slidenum">
              <a:rPr lang="en-US" altLang="en-US"/>
              <a:pPr eaLnBrk="1" hangingPunct="1"/>
              <a:t>45</a:t>
            </a:fld>
            <a:endParaRPr lang="en-US" altLang="en-US"/>
          </a:p>
        </p:txBody>
      </p:sp>
      <p:sp>
        <p:nvSpPr>
          <p:cNvPr id="80899" name="Rectangle 2"/>
          <p:cNvSpPr>
            <a:spLocks noGrp="1" noRot="1" noChangeAspect="1" noChangeArrowheads="1" noTextEdit="1"/>
          </p:cNvSpPr>
          <p:nvPr>
            <p:ph type="sldImg"/>
          </p:nvPr>
        </p:nvSpPr>
        <p:spPr>
          <a:xfrm>
            <a:off x="1196975" y="693738"/>
            <a:ext cx="4618038" cy="3462337"/>
          </a:xfrm>
          <a:ln/>
        </p:spPr>
      </p:sp>
      <p:sp>
        <p:nvSpPr>
          <p:cNvPr id="8090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46</a:t>
            </a:fld>
            <a:endParaRPr lang="en-US" altLang="en-US"/>
          </a:p>
        </p:txBody>
      </p:sp>
    </p:spTree>
    <p:extLst>
      <p:ext uri="{BB962C8B-B14F-4D97-AF65-F5344CB8AC3E}">
        <p14:creationId xmlns:p14="http://schemas.microsoft.com/office/powerpoint/2010/main" val="3653165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5D2B9C55-C4C4-4D35-ACED-600080E900AB}" type="slidenum">
              <a:rPr lang="en-US" altLang="en-US"/>
              <a:pPr eaLnBrk="1" hangingPunct="1"/>
              <a:t>47</a:t>
            </a:fld>
            <a:endParaRPr lang="en-US" altLang="en-US"/>
          </a:p>
        </p:txBody>
      </p:sp>
      <p:sp>
        <p:nvSpPr>
          <p:cNvPr id="83971" name="Rectangle 2"/>
          <p:cNvSpPr>
            <a:spLocks noGrp="1" noRot="1" noChangeAspect="1" noChangeArrowheads="1" noTextEdit="1"/>
          </p:cNvSpPr>
          <p:nvPr>
            <p:ph type="sldImg"/>
          </p:nvPr>
        </p:nvSpPr>
        <p:spPr>
          <a:xfrm>
            <a:off x="1196975" y="693738"/>
            <a:ext cx="4618038" cy="3462337"/>
          </a:xfrm>
          <a:ln/>
        </p:spPr>
      </p:sp>
      <p:sp>
        <p:nvSpPr>
          <p:cNvPr id="83972" name="Rectangle 3"/>
          <p:cNvSpPr>
            <a:spLocks noGrp="1" noChangeArrowheads="1"/>
          </p:cNvSpPr>
          <p:nvPr>
            <p:ph type="body" idx="1"/>
          </p:nvPr>
        </p:nvSpPr>
        <p:spPr>
          <a:noFill/>
        </p:spPr>
        <p:txBody>
          <a:bodyPr/>
          <a:lstStyle/>
          <a:p>
            <a:pPr marL="228600" indent="-228600" eaLnBrk="1" hangingPunct="1"/>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91AE9370-3887-4A36-9348-536C21BBF12A}" type="slidenum">
              <a:rPr lang="en-US" altLang="en-US"/>
              <a:pPr eaLnBrk="1" hangingPunct="1"/>
              <a:t>48</a:t>
            </a:fld>
            <a:endParaRPr lang="en-US" altLang="en-US"/>
          </a:p>
        </p:txBody>
      </p:sp>
      <p:sp>
        <p:nvSpPr>
          <p:cNvPr id="84995" name="Rectangle 2"/>
          <p:cNvSpPr>
            <a:spLocks noGrp="1" noRot="1" noChangeAspect="1" noChangeArrowheads="1" noTextEdit="1"/>
          </p:cNvSpPr>
          <p:nvPr>
            <p:ph type="sldImg"/>
          </p:nvPr>
        </p:nvSpPr>
        <p:spPr>
          <a:xfrm>
            <a:off x="1196975" y="693738"/>
            <a:ext cx="4618038" cy="3462337"/>
          </a:xfrm>
          <a:ln/>
        </p:spPr>
      </p:sp>
      <p:sp>
        <p:nvSpPr>
          <p:cNvPr id="84996"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49</a:t>
            </a:fld>
            <a:endParaRPr lang="en-US" altLang="en-US"/>
          </a:p>
        </p:txBody>
      </p:sp>
    </p:spTree>
    <p:extLst>
      <p:ext uri="{BB962C8B-B14F-4D97-AF65-F5344CB8AC3E}">
        <p14:creationId xmlns:p14="http://schemas.microsoft.com/office/powerpoint/2010/main" val="3818375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50</a:t>
            </a:fld>
            <a:endParaRPr lang="en-US" altLang="en-US"/>
          </a:p>
        </p:txBody>
      </p:sp>
    </p:spTree>
    <p:extLst>
      <p:ext uri="{BB962C8B-B14F-4D97-AF65-F5344CB8AC3E}">
        <p14:creationId xmlns:p14="http://schemas.microsoft.com/office/powerpoint/2010/main" val="12823088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51</a:t>
            </a:fld>
            <a:endParaRPr lang="en-US" altLang="en-US"/>
          </a:p>
        </p:txBody>
      </p:sp>
    </p:spTree>
    <p:extLst>
      <p:ext uri="{BB962C8B-B14F-4D97-AF65-F5344CB8AC3E}">
        <p14:creationId xmlns:p14="http://schemas.microsoft.com/office/powerpoint/2010/main" val="29700002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52</a:t>
            </a:fld>
            <a:endParaRPr lang="en-US" altLang="en-US"/>
          </a:p>
        </p:txBody>
      </p:sp>
    </p:spTree>
    <p:extLst>
      <p:ext uri="{BB962C8B-B14F-4D97-AF65-F5344CB8AC3E}">
        <p14:creationId xmlns:p14="http://schemas.microsoft.com/office/powerpoint/2010/main" val="111826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pPr eaLnBrk="1" hangingPunct="1"/>
            <a:endParaRPr lang="en-US" altLang="en-US" b="1" dirty="0"/>
          </a:p>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6</a:t>
            </a:fld>
            <a:endParaRPr lang="en-US" altLang="en-US"/>
          </a:p>
        </p:txBody>
      </p:sp>
    </p:spTree>
    <p:extLst>
      <p:ext uri="{BB962C8B-B14F-4D97-AF65-F5344CB8AC3E}">
        <p14:creationId xmlns:p14="http://schemas.microsoft.com/office/powerpoint/2010/main" val="16753443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53</a:t>
            </a:fld>
            <a:endParaRPr lang="en-US" altLang="en-US"/>
          </a:p>
        </p:txBody>
      </p:sp>
    </p:spTree>
    <p:extLst>
      <p:ext uri="{BB962C8B-B14F-4D97-AF65-F5344CB8AC3E}">
        <p14:creationId xmlns:p14="http://schemas.microsoft.com/office/powerpoint/2010/main" val="9473623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54</a:t>
            </a:fld>
            <a:endParaRPr lang="en-US" altLang="en-US"/>
          </a:p>
        </p:txBody>
      </p:sp>
    </p:spTree>
    <p:extLst>
      <p:ext uri="{BB962C8B-B14F-4D97-AF65-F5344CB8AC3E}">
        <p14:creationId xmlns:p14="http://schemas.microsoft.com/office/powerpoint/2010/main" val="9704456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55</a:t>
            </a:fld>
            <a:endParaRPr lang="en-US" altLang="en-US"/>
          </a:p>
        </p:txBody>
      </p:sp>
    </p:spTree>
    <p:extLst>
      <p:ext uri="{BB962C8B-B14F-4D97-AF65-F5344CB8AC3E}">
        <p14:creationId xmlns:p14="http://schemas.microsoft.com/office/powerpoint/2010/main" val="33978830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17537287-D821-478D-81AE-5EA014798D89}" type="slidenum">
              <a:rPr lang="en-US" altLang="en-US"/>
              <a:pPr eaLnBrk="1" hangingPunct="1"/>
              <a:t>56</a:t>
            </a:fld>
            <a:endParaRPr lang="en-US" altLang="en-US"/>
          </a:p>
        </p:txBody>
      </p:sp>
      <p:sp>
        <p:nvSpPr>
          <p:cNvPr id="86019" name="Rectangle 2"/>
          <p:cNvSpPr>
            <a:spLocks noGrp="1" noRot="1" noChangeAspect="1" noChangeArrowheads="1" noTextEdit="1"/>
          </p:cNvSpPr>
          <p:nvPr>
            <p:ph type="sldImg"/>
          </p:nvPr>
        </p:nvSpPr>
        <p:spPr>
          <a:xfrm>
            <a:off x="1196975" y="693738"/>
            <a:ext cx="4618038" cy="3462337"/>
          </a:xfrm>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7</a:t>
            </a:fld>
            <a:endParaRPr lang="en-US" altLang="en-US"/>
          </a:p>
        </p:txBody>
      </p:sp>
    </p:spTree>
    <p:extLst>
      <p:ext uri="{BB962C8B-B14F-4D97-AF65-F5344CB8AC3E}">
        <p14:creationId xmlns:p14="http://schemas.microsoft.com/office/powerpoint/2010/main" val="814542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9</a:t>
            </a:fld>
            <a:endParaRPr lang="en-US" altLang="en-US"/>
          </a:p>
        </p:txBody>
      </p:sp>
    </p:spTree>
    <p:extLst>
      <p:ext uri="{BB962C8B-B14F-4D97-AF65-F5344CB8AC3E}">
        <p14:creationId xmlns:p14="http://schemas.microsoft.com/office/powerpoint/2010/main" val="3989253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eaLnBrk="1" hangingPunct="1"/>
            <a:fld id="{B4CBE9F2-EF41-451C-8F8F-A5E1B9FAADEC}" type="slidenum">
              <a:rPr lang="en-US" altLang="en-US"/>
              <a:pPr eaLnBrk="1" hangingPunct="1"/>
              <a:t>10</a:t>
            </a:fld>
            <a:endParaRPr lang="en-US" altLang="en-US"/>
          </a:p>
        </p:txBody>
      </p:sp>
      <p:sp>
        <p:nvSpPr>
          <p:cNvPr id="56323" name="Rectangle 2"/>
          <p:cNvSpPr>
            <a:spLocks noGrp="1" noRot="1" noChangeAspect="1" noChangeArrowheads="1" noTextEdit="1"/>
          </p:cNvSpPr>
          <p:nvPr>
            <p:ph type="sldImg"/>
          </p:nvPr>
        </p:nvSpPr>
        <p:spPr>
          <a:xfrm>
            <a:off x="1196975" y="693738"/>
            <a:ext cx="4618038" cy="3462337"/>
          </a:xfrm>
          <a:ln/>
        </p:spPr>
      </p:sp>
      <p:sp>
        <p:nvSpPr>
          <p:cNvPr id="5632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3738"/>
            <a:ext cx="4618038" cy="3462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780A168-A6AD-4BB6-AA82-42CBF1371EB0}" type="slidenum">
              <a:rPr lang="en-US" altLang="en-US" smtClean="0"/>
              <a:pPr>
                <a:defRPr/>
              </a:pPr>
              <a:t>11</a:t>
            </a:fld>
            <a:endParaRPr lang="en-US" altLang="en-US"/>
          </a:p>
        </p:txBody>
      </p:sp>
    </p:spTree>
    <p:extLst>
      <p:ext uri="{BB962C8B-B14F-4D97-AF65-F5344CB8AC3E}">
        <p14:creationId xmlns:p14="http://schemas.microsoft.com/office/powerpoint/2010/main" val="13781004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18"/>
            <p:cNvSpPr>
              <a:spLocks/>
            </p:cNvSpPr>
            <p:nvPr/>
          </p:nvSpPr>
          <p:spPr bwMode="auto">
            <a:xfrm>
              <a:off x="35443" y="5135526"/>
              <a:ext cx="9108557" cy="838200"/>
            </a:xfrm>
            <a:custGeom>
              <a:avLst/>
              <a:gdLst>
                <a:gd name="T0" fmla="*/ 0 w 5760"/>
                <a:gd name="T1" fmla="*/ 0 h 528"/>
                <a:gd name="T2" fmla="*/ 5760 w 5760"/>
                <a:gd name="T3" fmla="*/ 0 h 528"/>
                <a:gd name="T4" fmla="*/ 5760 w 5760"/>
                <a:gd name="T5" fmla="*/ 528 h 528"/>
                <a:gd name="T6" fmla="*/ 48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endParaRPr lang="en-US" alt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ltLang="en-US"/>
          </a:p>
        </p:txBody>
      </p:sp>
      <p:sp>
        <p:nvSpPr>
          <p:cNvPr id="13" name="Slide Number Placeholder 26"/>
          <p:cNvSpPr>
            <a:spLocks noGrp="1"/>
          </p:cNvSpPr>
          <p:nvPr>
            <p:ph type="sldNum" sz="quarter" idx="12"/>
          </p:nvPr>
        </p:nvSpPr>
        <p:spPr/>
        <p:txBody>
          <a:bodyPr/>
          <a:lstStyle>
            <a:lvl1pPr>
              <a:defRPr smtClean="0">
                <a:solidFill>
                  <a:srgbClr val="FFFFFF"/>
                </a:solidFill>
              </a:defRPr>
            </a:lvl1pPr>
            <a:extLst/>
          </a:lstStyle>
          <a:p>
            <a:pPr>
              <a:defRPr/>
            </a:pPr>
            <a:fld id="{EC6D3EA7-5C64-4B75-A76E-1C82EEF7CCD5}" type="slidenum">
              <a:rPr lang="en-US" altLang="en-US"/>
              <a:pPr>
                <a:defRPr/>
              </a:pPr>
              <a:t>‹#›</a:t>
            </a:fld>
            <a:endParaRPr lang="en-US" altLang="en-US"/>
          </a:p>
        </p:txBody>
      </p:sp>
    </p:spTree>
    <p:extLst>
      <p:ext uri="{BB962C8B-B14F-4D97-AF65-F5344CB8AC3E}">
        <p14:creationId xmlns:p14="http://schemas.microsoft.com/office/powerpoint/2010/main" val="315836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US" altLang="en-US"/>
          </a:p>
        </p:txBody>
      </p:sp>
      <p:sp>
        <p:nvSpPr>
          <p:cNvPr id="6" name="Slide Number Placeholder 17"/>
          <p:cNvSpPr>
            <a:spLocks noGrp="1"/>
          </p:cNvSpPr>
          <p:nvPr>
            <p:ph type="sldNum" sz="quarter" idx="12"/>
          </p:nvPr>
        </p:nvSpPr>
        <p:spPr/>
        <p:txBody>
          <a:bodyPr/>
          <a:lstStyle>
            <a:lvl1pPr>
              <a:defRPr/>
            </a:lvl1pPr>
          </a:lstStyle>
          <a:p>
            <a:pPr>
              <a:defRPr/>
            </a:pPr>
            <a:fld id="{2F6013D4-2051-4434-BD18-58D33535682C}" type="slidenum">
              <a:rPr lang="en-US" altLang="en-US"/>
              <a:pPr>
                <a:defRPr/>
              </a:pPr>
              <a:t>‹#›</a:t>
            </a:fld>
            <a:endParaRPr lang="en-US" altLang="en-US"/>
          </a:p>
        </p:txBody>
      </p:sp>
    </p:spTree>
    <p:extLst>
      <p:ext uri="{BB962C8B-B14F-4D97-AF65-F5344CB8AC3E}">
        <p14:creationId xmlns:p14="http://schemas.microsoft.com/office/powerpoint/2010/main" val="4197774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US" altLang="en-US"/>
          </a:p>
        </p:txBody>
      </p:sp>
      <p:sp>
        <p:nvSpPr>
          <p:cNvPr id="6" name="Slide Number Placeholder 17"/>
          <p:cNvSpPr>
            <a:spLocks noGrp="1"/>
          </p:cNvSpPr>
          <p:nvPr>
            <p:ph type="sldNum" sz="quarter" idx="12"/>
          </p:nvPr>
        </p:nvSpPr>
        <p:spPr/>
        <p:txBody>
          <a:bodyPr/>
          <a:lstStyle>
            <a:lvl1pPr>
              <a:defRPr/>
            </a:lvl1pPr>
          </a:lstStyle>
          <a:p>
            <a:pPr>
              <a:defRPr/>
            </a:pPr>
            <a:fld id="{5A553C26-F1AE-4BA5-8353-F1E5E92C958F}" type="slidenum">
              <a:rPr lang="en-US" altLang="en-US"/>
              <a:pPr>
                <a:defRPr/>
              </a:pPr>
              <a:t>‹#›</a:t>
            </a:fld>
            <a:endParaRPr lang="en-US" altLang="en-US"/>
          </a:p>
        </p:txBody>
      </p:sp>
    </p:spTree>
    <p:extLst>
      <p:ext uri="{BB962C8B-B14F-4D97-AF65-F5344CB8AC3E}">
        <p14:creationId xmlns:p14="http://schemas.microsoft.com/office/powerpoint/2010/main" val="1150840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US" altLang="en-US"/>
          </a:p>
        </p:txBody>
      </p:sp>
      <p:sp>
        <p:nvSpPr>
          <p:cNvPr id="6" name="Slide Number Placeholder 17"/>
          <p:cNvSpPr>
            <a:spLocks noGrp="1"/>
          </p:cNvSpPr>
          <p:nvPr>
            <p:ph type="sldNum" sz="quarter" idx="12"/>
          </p:nvPr>
        </p:nvSpPr>
        <p:spPr/>
        <p:txBody>
          <a:bodyPr/>
          <a:lstStyle>
            <a:lvl1pPr>
              <a:defRPr/>
            </a:lvl1pPr>
          </a:lstStyle>
          <a:p>
            <a:pPr>
              <a:defRPr/>
            </a:pPr>
            <a:fld id="{5C1F5BBE-D806-4C46-84A2-4FE23038D180}" type="slidenum">
              <a:rPr lang="en-US" altLang="en-US"/>
              <a:pPr>
                <a:defRPr/>
              </a:pPr>
              <a:t>‹#›</a:t>
            </a:fld>
            <a:endParaRPr lang="en-US" altLang="en-US"/>
          </a:p>
        </p:txBody>
      </p:sp>
    </p:spTree>
    <p:extLst>
      <p:ext uri="{BB962C8B-B14F-4D97-AF65-F5344CB8AC3E}">
        <p14:creationId xmlns:p14="http://schemas.microsoft.com/office/powerpoint/2010/main" val="268507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endParaRPr lang="en-US" altLang="en-US"/>
          </a:p>
        </p:txBody>
      </p:sp>
      <p:sp>
        <p:nvSpPr>
          <p:cNvPr id="7" name="Footer Placeholder 4"/>
          <p:cNvSpPr>
            <a:spLocks noGrp="1"/>
          </p:cNvSpPr>
          <p:nvPr>
            <p:ph type="ftr" sz="quarter" idx="11"/>
          </p:nvPr>
        </p:nvSpPr>
        <p:spPr/>
        <p:txBody>
          <a:bodyPr/>
          <a:lstStyle>
            <a:lvl1pPr>
              <a:defRPr/>
            </a:lvl1pPr>
            <a:extLst/>
          </a:lstStyle>
          <a:p>
            <a:pPr>
              <a:defRPr/>
            </a:pPr>
            <a:endParaRPr lang="en-US" altLang="en-US"/>
          </a:p>
        </p:txBody>
      </p:sp>
      <p:sp>
        <p:nvSpPr>
          <p:cNvPr id="8" name="Slide Number Placeholder 5"/>
          <p:cNvSpPr>
            <a:spLocks noGrp="1"/>
          </p:cNvSpPr>
          <p:nvPr>
            <p:ph type="sldNum" sz="quarter" idx="12"/>
          </p:nvPr>
        </p:nvSpPr>
        <p:spPr/>
        <p:txBody>
          <a:bodyPr/>
          <a:lstStyle>
            <a:lvl1pPr>
              <a:defRPr/>
            </a:lvl1pPr>
            <a:extLst/>
          </a:lstStyle>
          <a:p>
            <a:pPr>
              <a:defRPr/>
            </a:pPr>
            <a:fld id="{A5C0E185-40F6-4BAC-8C19-E384BC264916}" type="slidenum">
              <a:rPr lang="en-US" altLang="en-US"/>
              <a:pPr>
                <a:defRPr/>
              </a:pPr>
              <a:t>‹#›</a:t>
            </a:fld>
            <a:endParaRPr lang="en-US" altLang="en-US"/>
          </a:p>
        </p:txBody>
      </p:sp>
    </p:spTree>
    <p:extLst>
      <p:ext uri="{BB962C8B-B14F-4D97-AF65-F5344CB8AC3E}">
        <p14:creationId xmlns:p14="http://schemas.microsoft.com/office/powerpoint/2010/main" val="919235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endParaRPr lang="en-US" altLang="en-US"/>
          </a:p>
        </p:txBody>
      </p:sp>
      <p:sp>
        <p:nvSpPr>
          <p:cNvPr id="6" name="Footer Placeholder 5"/>
          <p:cNvSpPr>
            <a:spLocks noGrp="1"/>
          </p:cNvSpPr>
          <p:nvPr>
            <p:ph type="ftr" sz="quarter" idx="11"/>
          </p:nvPr>
        </p:nvSpPr>
        <p:spPr/>
        <p:txBody>
          <a:bodyPr/>
          <a:lstStyle>
            <a:lvl1pPr>
              <a:defRPr/>
            </a:lvl1pPr>
            <a:extLst/>
          </a:lstStyle>
          <a:p>
            <a:pPr>
              <a:defRPr/>
            </a:pPr>
            <a:endParaRPr lang="en-US" altLang="en-US"/>
          </a:p>
        </p:txBody>
      </p:sp>
      <p:sp>
        <p:nvSpPr>
          <p:cNvPr id="7" name="Slide Number Placeholder 6"/>
          <p:cNvSpPr>
            <a:spLocks noGrp="1"/>
          </p:cNvSpPr>
          <p:nvPr>
            <p:ph type="sldNum" sz="quarter" idx="12"/>
          </p:nvPr>
        </p:nvSpPr>
        <p:spPr/>
        <p:txBody>
          <a:bodyPr/>
          <a:lstStyle>
            <a:lvl1pPr>
              <a:defRPr/>
            </a:lvl1pPr>
            <a:extLst/>
          </a:lstStyle>
          <a:p>
            <a:pPr>
              <a:defRPr/>
            </a:pPr>
            <a:fld id="{ABD092D5-48EC-44CA-A6FF-8C6B235056A7}" type="slidenum">
              <a:rPr lang="en-US" altLang="en-US"/>
              <a:pPr>
                <a:defRPr/>
              </a:pPr>
              <a:t>‹#›</a:t>
            </a:fld>
            <a:endParaRPr lang="en-US" altLang="en-US"/>
          </a:p>
        </p:txBody>
      </p:sp>
    </p:spTree>
    <p:extLst>
      <p:ext uri="{BB962C8B-B14F-4D97-AF65-F5344CB8AC3E}">
        <p14:creationId xmlns:p14="http://schemas.microsoft.com/office/powerpoint/2010/main" val="332536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endParaRPr lang="en-US" altLang="en-US"/>
          </a:p>
        </p:txBody>
      </p:sp>
      <p:sp>
        <p:nvSpPr>
          <p:cNvPr id="8" name="Footer Placeholder 7"/>
          <p:cNvSpPr>
            <a:spLocks noGrp="1"/>
          </p:cNvSpPr>
          <p:nvPr>
            <p:ph type="ftr" sz="quarter" idx="11"/>
          </p:nvPr>
        </p:nvSpPr>
        <p:spPr/>
        <p:txBody>
          <a:bodyPr/>
          <a:lstStyle>
            <a:lvl1pPr>
              <a:defRPr/>
            </a:lvl1pPr>
            <a:extLst/>
          </a:lstStyle>
          <a:p>
            <a:pPr>
              <a:defRPr/>
            </a:pPr>
            <a:endParaRPr lang="en-US" altLang="en-US"/>
          </a:p>
        </p:txBody>
      </p:sp>
      <p:sp>
        <p:nvSpPr>
          <p:cNvPr id="9" name="Slide Number Placeholder 8"/>
          <p:cNvSpPr>
            <a:spLocks noGrp="1"/>
          </p:cNvSpPr>
          <p:nvPr>
            <p:ph type="sldNum" sz="quarter" idx="12"/>
          </p:nvPr>
        </p:nvSpPr>
        <p:spPr/>
        <p:txBody>
          <a:bodyPr/>
          <a:lstStyle>
            <a:lvl1pPr>
              <a:defRPr/>
            </a:lvl1pPr>
            <a:extLst/>
          </a:lstStyle>
          <a:p>
            <a:pPr>
              <a:defRPr/>
            </a:pPr>
            <a:fld id="{6CA83EB9-A80D-45F8-B8F7-5B871E3445FB}" type="slidenum">
              <a:rPr lang="en-US" altLang="en-US"/>
              <a:pPr>
                <a:defRPr/>
              </a:pPr>
              <a:t>‹#›</a:t>
            </a:fld>
            <a:endParaRPr lang="en-US" altLang="en-US"/>
          </a:p>
        </p:txBody>
      </p:sp>
    </p:spTree>
    <p:extLst>
      <p:ext uri="{BB962C8B-B14F-4D97-AF65-F5344CB8AC3E}">
        <p14:creationId xmlns:p14="http://schemas.microsoft.com/office/powerpoint/2010/main" val="377276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endParaRPr lang="en-US" altLang="en-US"/>
          </a:p>
        </p:txBody>
      </p:sp>
      <p:sp>
        <p:nvSpPr>
          <p:cNvPr id="4" name="Footer Placeholder 3"/>
          <p:cNvSpPr>
            <a:spLocks noGrp="1"/>
          </p:cNvSpPr>
          <p:nvPr>
            <p:ph type="ftr" sz="quarter" idx="11"/>
          </p:nvPr>
        </p:nvSpPr>
        <p:spPr/>
        <p:txBody>
          <a:bodyPr/>
          <a:lstStyle>
            <a:lvl1pPr>
              <a:defRPr/>
            </a:lvl1pPr>
            <a:extLst/>
          </a:lstStyle>
          <a:p>
            <a:pPr>
              <a:defRPr/>
            </a:pPr>
            <a:endParaRPr lang="en-US" altLang="en-US"/>
          </a:p>
        </p:txBody>
      </p:sp>
      <p:sp>
        <p:nvSpPr>
          <p:cNvPr id="5" name="Slide Number Placeholder 4"/>
          <p:cNvSpPr>
            <a:spLocks noGrp="1"/>
          </p:cNvSpPr>
          <p:nvPr>
            <p:ph type="sldNum" sz="quarter" idx="12"/>
          </p:nvPr>
        </p:nvSpPr>
        <p:spPr/>
        <p:txBody>
          <a:bodyPr/>
          <a:lstStyle>
            <a:lvl1pPr>
              <a:defRPr/>
            </a:lvl1pPr>
            <a:extLst/>
          </a:lstStyle>
          <a:p>
            <a:pPr>
              <a:defRPr/>
            </a:pPr>
            <a:fld id="{ED0D9116-313A-4743-98C2-6783B851936D}" type="slidenum">
              <a:rPr lang="en-US" altLang="en-US"/>
              <a:pPr>
                <a:defRPr/>
              </a:pPr>
              <a:t>‹#›</a:t>
            </a:fld>
            <a:endParaRPr lang="en-US" altLang="en-US"/>
          </a:p>
        </p:txBody>
      </p:sp>
    </p:spTree>
    <p:extLst>
      <p:ext uri="{BB962C8B-B14F-4D97-AF65-F5344CB8AC3E}">
        <p14:creationId xmlns:p14="http://schemas.microsoft.com/office/powerpoint/2010/main" val="860368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ltLang="en-US"/>
          </a:p>
        </p:txBody>
      </p:sp>
      <p:sp>
        <p:nvSpPr>
          <p:cNvPr id="3" name="Footer Placeholder 21"/>
          <p:cNvSpPr>
            <a:spLocks noGrp="1"/>
          </p:cNvSpPr>
          <p:nvPr>
            <p:ph type="ftr" sz="quarter" idx="11"/>
          </p:nvPr>
        </p:nvSpPr>
        <p:spPr/>
        <p:txBody>
          <a:bodyPr/>
          <a:lstStyle>
            <a:lvl1pPr>
              <a:defRPr/>
            </a:lvl1pPr>
          </a:lstStyle>
          <a:p>
            <a:pPr>
              <a:defRPr/>
            </a:pPr>
            <a:endParaRPr lang="en-US" altLang="en-US"/>
          </a:p>
        </p:txBody>
      </p:sp>
      <p:sp>
        <p:nvSpPr>
          <p:cNvPr id="4" name="Slide Number Placeholder 17"/>
          <p:cNvSpPr>
            <a:spLocks noGrp="1"/>
          </p:cNvSpPr>
          <p:nvPr>
            <p:ph type="sldNum" sz="quarter" idx="12"/>
          </p:nvPr>
        </p:nvSpPr>
        <p:spPr/>
        <p:txBody>
          <a:bodyPr/>
          <a:lstStyle>
            <a:lvl1pPr>
              <a:defRPr/>
            </a:lvl1pPr>
          </a:lstStyle>
          <a:p>
            <a:pPr>
              <a:defRPr/>
            </a:pPr>
            <a:fld id="{B60A643F-D927-4691-B86A-B8F3807D08A0}" type="slidenum">
              <a:rPr lang="en-US" altLang="en-US"/>
              <a:pPr>
                <a:defRPr/>
              </a:pPr>
              <a:t>‹#›</a:t>
            </a:fld>
            <a:endParaRPr lang="en-US" altLang="en-US"/>
          </a:p>
        </p:txBody>
      </p:sp>
    </p:spTree>
    <p:extLst>
      <p:ext uri="{BB962C8B-B14F-4D97-AF65-F5344CB8AC3E}">
        <p14:creationId xmlns:p14="http://schemas.microsoft.com/office/powerpoint/2010/main" val="276607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endParaRPr lang="en-US" altLang="en-US"/>
          </a:p>
        </p:txBody>
      </p:sp>
      <p:sp>
        <p:nvSpPr>
          <p:cNvPr id="6" name="Footer Placeholder 5"/>
          <p:cNvSpPr>
            <a:spLocks noGrp="1"/>
          </p:cNvSpPr>
          <p:nvPr>
            <p:ph type="ftr" sz="quarter" idx="11"/>
          </p:nvPr>
        </p:nvSpPr>
        <p:spPr/>
        <p:txBody>
          <a:bodyPr/>
          <a:lstStyle>
            <a:lvl1pPr>
              <a:defRPr/>
            </a:lvl1pPr>
            <a:extLst/>
          </a:lstStyle>
          <a:p>
            <a:pPr>
              <a:defRPr/>
            </a:pPr>
            <a:endParaRPr lang="en-US" altLang="en-US"/>
          </a:p>
        </p:txBody>
      </p:sp>
      <p:sp>
        <p:nvSpPr>
          <p:cNvPr id="7" name="Slide Number Placeholder 6"/>
          <p:cNvSpPr>
            <a:spLocks noGrp="1"/>
          </p:cNvSpPr>
          <p:nvPr>
            <p:ph type="sldNum" sz="quarter" idx="12"/>
          </p:nvPr>
        </p:nvSpPr>
        <p:spPr/>
        <p:txBody>
          <a:bodyPr/>
          <a:lstStyle>
            <a:lvl1pPr>
              <a:defRPr/>
            </a:lvl1pPr>
            <a:extLst/>
          </a:lstStyle>
          <a:p>
            <a:pPr>
              <a:defRPr/>
            </a:pPr>
            <a:fld id="{BECA2170-3FCE-402E-BB09-BDAFB46F6084}" type="slidenum">
              <a:rPr lang="en-US" altLang="en-US"/>
              <a:pPr>
                <a:defRPr/>
              </a:pPr>
              <a:t>‹#›</a:t>
            </a:fld>
            <a:endParaRPr lang="en-US" altLang="en-US"/>
          </a:p>
        </p:txBody>
      </p:sp>
    </p:spTree>
    <p:extLst>
      <p:ext uri="{BB962C8B-B14F-4D97-AF65-F5344CB8AC3E}">
        <p14:creationId xmlns:p14="http://schemas.microsoft.com/office/powerpoint/2010/main" val="766160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6" name="Freeform 15"/>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endParaRPr lang="en-US" alt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ltLang="en-US"/>
          </a:p>
        </p:txBody>
      </p:sp>
      <p:sp>
        <p:nvSpPr>
          <p:cNvPr id="13" name="Slide Number Placeholder 6"/>
          <p:cNvSpPr>
            <a:spLocks noGrp="1"/>
          </p:cNvSpPr>
          <p:nvPr>
            <p:ph type="sldNum" sz="quarter" idx="12"/>
          </p:nvPr>
        </p:nvSpPr>
        <p:spPr/>
        <p:txBody>
          <a:bodyPr/>
          <a:lstStyle>
            <a:lvl1pPr>
              <a:defRPr smtClean="0">
                <a:solidFill>
                  <a:schemeClr val="tx1"/>
                </a:solidFill>
              </a:defRPr>
            </a:lvl1pPr>
            <a:extLst/>
          </a:lstStyle>
          <a:p>
            <a:pPr>
              <a:defRPr/>
            </a:pPr>
            <a:fld id="{54BAC9A6-D0BE-45BD-8C9B-56A221E3F218}" type="slidenum">
              <a:rPr lang="en-US" altLang="en-US"/>
              <a:pPr>
                <a:defRPr/>
              </a:pPr>
              <a:t>‹#›</a:t>
            </a:fld>
            <a:endParaRPr lang="en-US" altLang="en-US"/>
          </a:p>
        </p:txBody>
      </p:sp>
    </p:spTree>
    <p:extLst>
      <p:ext uri="{BB962C8B-B14F-4D97-AF65-F5344CB8AC3E}">
        <p14:creationId xmlns:p14="http://schemas.microsoft.com/office/powerpoint/2010/main" val="3247709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027" name="Freeform 11"/>
          <p:cNvSpPr>
            <a:spLocks/>
          </p:cNvSpPr>
          <p:nvPr/>
        </p:nvSpPr>
        <p:spPr bwMode="auto">
          <a:xfrm>
            <a:off x="485775" y="5938838"/>
            <a:ext cx="3690938" cy="933450"/>
          </a:xfrm>
          <a:custGeom>
            <a:avLst/>
            <a:gdLst>
              <a:gd name="T0" fmla="*/ 0 w 5591"/>
              <a:gd name="T1" fmla="*/ 0 h 588"/>
              <a:gd name="T2" fmla="*/ 5760 w 5591"/>
              <a:gd name="T3" fmla="*/ 0 h 588"/>
              <a:gd name="T4" fmla="*/ 5760 w 5591"/>
              <a:gd name="T5" fmla="*/ 528 h 588"/>
              <a:gd name="T6" fmla="*/ 48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lt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lt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smtClean="0">
                <a:solidFill>
                  <a:schemeClr val="tx1"/>
                </a:solidFill>
              </a:defRPr>
            </a:lvl1pPr>
            <a:extLst/>
          </a:lstStyle>
          <a:p>
            <a:pPr>
              <a:defRPr/>
            </a:pPr>
            <a:fld id="{C8278441-1609-41D7-A7D3-B3CCBAED9DBA}"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479" r:id="rId1"/>
    <p:sldLayoutId id="2147484475" r:id="rId2"/>
    <p:sldLayoutId id="2147484480" r:id="rId3"/>
    <p:sldLayoutId id="2147484481" r:id="rId4"/>
    <p:sldLayoutId id="2147484482" r:id="rId5"/>
    <p:sldLayoutId id="2147484483" r:id="rId6"/>
    <p:sldLayoutId id="2147484476" r:id="rId7"/>
    <p:sldLayoutId id="2147484484" r:id="rId8"/>
    <p:sldLayoutId id="2147484485" r:id="rId9"/>
    <p:sldLayoutId id="2147484477" r:id="rId10"/>
    <p:sldLayoutId id="2147484478" r:id="rId11"/>
  </p:sldLayoutIdLst>
  <p:hf hdr="0" ftr="0" dt="0"/>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www.google.com/url?sa=i&amp;source=images&amp;cd=&amp;cad=rja&amp;uact=8&amp;docid=7aX84TgRsDSYYM&amp;tbnid=utXjNEBrZ5x_FM:&amp;ved=0CAgQjRw&amp;url=http://www.kunsan.af.mil/news/story.asp?id%3D123365576&amp;ei=YZDuU4z-AY3zoATyh4L4Cg&amp;psig=AFQjCNHhsgUqEi8NvkCCn8dyAyimZup4gA&amp;ust=1408229857135852" TargetMode="Externa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www.securiteaerienne.com/incursions-sur-les-pistes-generalites-et-incidents/&amp;ei=Xi7BVOSeM46zoQSnt4GYDg&amp;bvm=bv.84349003,d.cGU&amp;psig=AFQjCNHHtD7dAwapUNm0VVCmhyFitUD_Qw&amp;ust=142203281628600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askacfi.com/wordpress/wp-content/uploads/2008/08/060118runway.jp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wmf"/><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bizgonesocial.com/wp-content/uploads/2014/02/stoplooklisten11.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hyperlink" Target="http://bizgonesocial.com/wp-content/uploads/2014/02/stoplooklisten11.jp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upload.wikimedia.org/wikipedia/commons/8/82/Speed_Limit_10_sign.svg"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www.globalgse.com/uploaded/images/orig_12022011115903803_Tiger%20TC50%20tug5.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3.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flightservicemanagement.com/wp-content/uploads/2012/10/Picture-534.jpg" TargetMode="External"/><Relationship Id="rId7"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www.google.com/url?sa=i&amp;rct=j&amp;q=&amp;esrc=s&amp;source=images&amp;cd=&amp;cad=rja&amp;uact=8&amp;ved=0CAcQjRw&amp;url=http://photos.fifer.net/5627053_6398038&amp;ei=DwW4VPKLHqjymQWcyYCAAg&amp;bvm=bv.83640239,d.aWw&amp;psig=AFQjCNF78rjSq2qxmNrbyT30gaMybVPz2Q&amp;ust=1421432389839820" TargetMode="Externa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2.bp.blogspot.com/-uG7spqtoPM4/Un6iY4m5SzI/AAAAAAAABPs/swA4AmaAFqk/s1600/astarstrike2.jp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dustcontrolusa.com/newsite/news/vacuum-systems-for-fod-free-aviation-production/&amp;ei=mQy4VOPmBoX3mQXi3oK4DQ&amp;bvm=bv.83640239,d.aWw&amp;psig=AFQjCNEJcK16FGu8qiftVcHtF0iTMALfHA&amp;ust=1421434351808613"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34515" y="785747"/>
            <a:ext cx="8909485" cy="3407289"/>
          </a:xfrm>
        </p:spPr>
        <p:txBody>
          <a:bodyPr/>
          <a:lstStyle/>
          <a:p>
            <a:pPr fontAlgn="auto">
              <a:spcAft>
                <a:spcPts val="0"/>
              </a:spcAft>
              <a:defRPr/>
            </a:pPr>
            <a:r>
              <a:rPr lang="en-US" altLang="en-US" sz="3600" dirty="0">
                <a:solidFill>
                  <a:schemeClr val="tx1"/>
                </a:solidFill>
              </a:rPr>
              <a:t>Boulder City Municipal Airport </a:t>
            </a:r>
            <a:br>
              <a:rPr lang="en-US" altLang="en-US" sz="3600" dirty="0">
                <a:solidFill>
                  <a:schemeClr val="tx1"/>
                </a:solidFill>
              </a:rPr>
            </a:br>
            <a:br>
              <a:rPr lang="en-US" altLang="en-US" sz="3600" dirty="0">
                <a:solidFill>
                  <a:schemeClr val="tx1"/>
                </a:solidFill>
              </a:rPr>
            </a:br>
            <a:r>
              <a:rPr lang="en-US" altLang="en-US" sz="3600" dirty="0">
                <a:solidFill>
                  <a:schemeClr val="tx1"/>
                </a:solidFill>
              </a:rPr>
              <a:t>Ground Vehicle Operator </a:t>
            </a:r>
            <a:br>
              <a:rPr lang="en-US" altLang="en-US" sz="3600" dirty="0">
                <a:solidFill>
                  <a:schemeClr val="tx1"/>
                </a:solidFill>
              </a:rPr>
            </a:br>
            <a:r>
              <a:rPr lang="en-US" altLang="en-US" sz="3600" dirty="0">
                <a:solidFill>
                  <a:schemeClr val="tx1"/>
                </a:solidFill>
              </a:rPr>
              <a:t>Training</a:t>
            </a:r>
            <a:endParaRPr lang="en-US" altLang="en-US" sz="3600" dirty="0">
              <a:latin typeface="Byington" pitchFamily="2" charset="0"/>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0"/>
            <a:ext cx="8229600" cy="1143000"/>
          </a:xfrm>
        </p:spPr>
        <p:txBody>
          <a:bodyPr/>
          <a:lstStyle/>
          <a:p>
            <a:pPr fontAlgn="auto">
              <a:spcAft>
                <a:spcPts val="0"/>
              </a:spcAft>
              <a:defRPr/>
            </a:pPr>
            <a:r>
              <a:rPr lang="en-US" altLang="en-US" dirty="0"/>
              <a:t>Airport Movement Areas</a:t>
            </a:r>
          </a:p>
        </p:txBody>
      </p:sp>
      <p:pic>
        <p:nvPicPr>
          <p:cNvPr id="18437" name="Picture 59"/>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 y="838200"/>
            <a:ext cx="9143857"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…accommodate aircraft for the purposes of parking, loading and unloading of passengers or cargo, refueling, or maintenance.</a:t>
            </a:r>
          </a:p>
          <a:p>
            <a:endParaRPr lang="en-US" dirty="0"/>
          </a:p>
          <a:p>
            <a:r>
              <a:rPr lang="en-US" dirty="0"/>
              <a:t>All companies on the airport each have their own ramp areas, and some may operate from the City’s Transient Ramp.</a:t>
            </a:r>
          </a:p>
          <a:p>
            <a:endParaRPr lang="en-US" dirty="0"/>
          </a:p>
          <a:p>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Ramp Area</a:t>
            </a:r>
          </a:p>
        </p:txBody>
      </p:sp>
      <p:pic>
        <p:nvPicPr>
          <p:cNvPr id="5" name="Picture 59" descr="Movement Areas Sept 27 20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18" t="38959" r="23020" b="28200"/>
          <a:stretch/>
        </p:blipFill>
        <p:spPr bwMode="auto">
          <a:xfrm>
            <a:off x="4724400" y="4572000"/>
            <a:ext cx="4105275" cy="20989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052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idx="1"/>
          </p:nvPr>
        </p:nvSpPr>
        <p:spPr>
          <a:xfrm>
            <a:off x="762000" y="2133600"/>
            <a:ext cx="7543800" cy="4525963"/>
          </a:xfrm>
        </p:spPr>
        <p:txBody>
          <a:bodyPr/>
          <a:lstStyle/>
          <a:p>
            <a:r>
              <a:rPr lang="en-US" altLang="en-US" dirty="0"/>
              <a:t>Runways</a:t>
            </a:r>
          </a:p>
          <a:p>
            <a:r>
              <a:rPr lang="en-US" altLang="en-US" dirty="0"/>
              <a:t>Taxiways</a:t>
            </a:r>
          </a:p>
        </p:txBody>
      </p:sp>
      <p:sp>
        <p:nvSpPr>
          <p:cNvPr id="285698" name="Rectangle 2"/>
          <p:cNvSpPr>
            <a:spLocks noGrp="1" noChangeArrowheads="1"/>
          </p:cNvSpPr>
          <p:nvPr>
            <p:ph type="title"/>
          </p:nvPr>
        </p:nvSpPr>
        <p:spPr>
          <a:xfrm>
            <a:off x="457200" y="274638"/>
            <a:ext cx="8229600" cy="1706562"/>
          </a:xfrm>
        </p:spPr>
        <p:txBody>
          <a:bodyPr/>
          <a:lstStyle/>
          <a:p>
            <a:pPr fontAlgn="auto">
              <a:spcAft>
                <a:spcPts val="0"/>
              </a:spcAft>
              <a:defRPr/>
            </a:pPr>
            <a:r>
              <a:rPr lang="en-US" altLang="en-US" dirty="0"/>
              <a:t>Airport Basics</a:t>
            </a:r>
          </a:p>
        </p:txBody>
      </p:sp>
    </p:spTree>
    <p:extLst>
      <p:ext uri="{BB962C8B-B14F-4D97-AF65-F5344CB8AC3E}">
        <p14:creationId xmlns:p14="http://schemas.microsoft.com/office/powerpoint/2010/main" val="61304052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fontAlgn="auto">
              <a:spcAft>
                <a:spcPts val="0"/>
              </a:spcAft>
              <a:defRPr/>
            </a:pPr>
            <a:r>
              <a:rPr lang="en-US" dirty="0"/>
              <a:t>Runway Layout</a:t>
            </a:r>
          </a:p>
        </p:txBody>
      </p:sp>
      <p:pic>
        <p:nvPicPr>
          <p:cNvPr id="13317" name="Picture 5"/>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200" y="1265805"/>
            <a:ext cx="7096125" cy="52101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2122438" y="2362200"/>
            <a:ext cx="1992362" cy="3365868"/>
            <a:chOff x="2122438" y="2362200"/>
            <a:chExt cx="1992362" cy="3365868"/>
          </a:xfrm>
        </p:grpSpPr>
        <p:cxnSp>
          <p:nvCxnSpPr>
            <p:cNvPr id="3" name="Straight Arrow Connector 2"/>
            <p:cNvCxnSpPr/>
            <p:nvPr/>
          </p:nvCxnSpPr>
          <p:spPr>
            <a:xfrm>
              <a:off x="2590800" y="2362200"/>
              <a:ext cx="5334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flipH="1" flipV="1">
              <a:off x="3657600" y="4648200"/>
              <a:ext cx="457200" cy="990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rot="20074864">
              <a:off x="3486166" y="5358736"/>
              <a:ext cx="457200" cy="369332"/>
            </a:xfrm>
            <a:prstGeom prst="rect">
              <a:avLst/>
            </a:prstGeom>
            <a:solidFill>
              <a:schemeClr val="bg1"/>
            </a:solidFill>
          </p:spPr>
          <p:txBody>
            <a:bodyPr wrap="square" rtlCol="0">
              <a:spAutoFit/>
            </a:bodyPr>
            <a:lstStyle/>
            <a:p>
              <a:r>
                <a:rPr lang="en-US" dirty="0"/>
                <a:t>33</a:t>
              </a:r>
            </a:p>
          </p:txBody>
        </p:sp>
        <p:sp>
          <p:nvSpPr>
            <p:cNvPr id="5" name="TextBox 4"/>
            <p:cNvSpPr txBox="1"/>
            <p:nvPr/>
          </p:nvSpPr>
          <p:spPr>
            <a:xfrm rot="20266955">
              <a:off x="2122438" y="2564321"/>
              <a:ext cx="495300"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t>15</a:t>
              </a:r>
            </a:p>
          </p:txBody>
        </p:sp>
      </p:grpSp>
      <p:grpSp>
        <p:nvGrpSpPr>
          <p:cNvPr id="17" name="Group 16"/>
          <p:cNvGrpSpPr/>
          <p:nvPr/>
        </p:nvGrpSpPr>
        <p:grpSpPr>
          <a:xfrm>
            <a:off x="1752600" y="4003154"/>
            <a:ext cx="4114800" cy="416446"/>
            <a:chOff x="1752600" y="4003154"/>
            <a:chExt cx="4114800" cy="416446"/>
          </a:xfrm>
        </p:grpSpPr>
        <p:cxnSp>
          <p:nvCxnSpPr>
            <p:cNvPr id="11" name="Straight Arrow Connector 10"/>
            <p:cNvCxnSpPr/>
            <p:nvPr/>
          </p:nvCxnSpPr>
          <p:spPr>
            <a:xfrm>
              <a:off x="1752600" y="4419600"/>
              <a:ext cx="15240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H="1">
              <a:off x="4724400" y="4419600"/>
              <a:ext cx="11430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2186941" y="4003154"/>
              <a:ext cx="403859" cy="369332"/>
            </a:xfrm>
            <a:prstGeom prst="rect">
              <a:avLst/>
            </a:prstGeom>
            <a:solidFill>
              <a:schemeClr val="bg1"/>
            </a:solidFill>
          </p:spPr>
          <p:txBody>
            <a:bodyPr wrap="square" rtlCol="0">
              <a:spAutoFit/>
            </a:bodyPr>
            <a:lstStyle/>
            <a:p>
              <a:pPr algn="ctr"/>
              <a:r>
                <a:rPr lang="en-US" dirty="0"/>
                <a:t>9</a:t>
              </a:r>
            </a:p>
          </p:txBody>
        </p:sp>
        <p:sp>
          <p:nvSpPr>
            <p:cNvPr id="19" name="TextBox 18"/>
            <p:cNvSpPr txBox="1"/>
            <p:nvPr/>
          </p:nvSpPr>
          <p:spPr>
            <a:xfrm>
              <a:off x="5105400" y="4003154"/>
              <a:ext cx="566328" cy="369332"/>
            </a:xfrm>
            <a:prstGeom prst="rect">
              <a:avLst/>
            </a:prstGeom>
            <a:solidFill>
              <a:schemeClr val="bg1"/>
            </a:solidFill>
          </p:spPr>
          <p:txBody>
            <a:bodyPr wrap="square" rtlCol="0">
              <a:spAutoFit/>
            </a:bodyPr>
            <a:lstStyle/>
            <a:p>
              <a:pPr algn="ctr"/>
              <a:r>
                <a:rPr lang="en-US" dirty="0"/>
                <a:t>27</a:t>
              </a:r>
            </a:p>
          </p:txBody>
        </p:sp>
      </p:grpSp>
      <p:sp>
        <p:nvSpPr>
          <p:cNvPr id="20" name="TextBox 19"/>
          <p:cNvSpPr txBox="1"/>
          <p:nvPr/>
        </p:nvSpPr>
        <p:spPr>
          <a:xfrm>
            <a:off x="3886200" y="3859327"/>
            <a:ext cx="228600" cy="369332"/>
          </a:xfrm>
          <a:prstGeom prst="rect">
            <a:avLst/>
          </a:prstGeom>
          <a:noFill/>
        </p:spPr>
        <p:txBody>
          <a:bodyPr wrap="square" rtlCol="0">
            <a:spAutoFit/>
          </a:bodyPr>
          <a:lstStyle/>
          <a:p>
            <a:r>
              <a:rPr lang="en-US" dirty="0">
                <a:solidFill>
                  <a:srgbClr val="FF0000"/>
                </a:solidFill>
              </a:rPr>
              <a:t>x</a:t>
            </a:r>
          </a:p>
        </p:txBody>
      </p:sp>
      <p:sp>
        <p:nvSpPr>
          <p:cNvPr id="26" name="TextBox 25"/>
          <p:cNvSpPr txBox="1"/>
          <p:nvPr/>
        </p:nvSpPr>
        <p:spPr>
          <a:xfrm>
            <a:off x="5671728" y="3865110"/>
            <a:ext cx="257448" cy="381782"/>
          </a:xfrm>
          <a:prstGeom prst="rect">
            <a:avLst/>
          </a:prstGeom>
          <a:noFill/>
        </p:spPr>
        <p:txBody>
          <a:bodyPr wrap="square" rtlCol="0">
            <a:spAutoFit/>
          </a:bodyPr>
          <a:lstStyle/>
          <a:p>
            <a:r>
              <a:rPr lang="en-US" dirty="0">
                <a:solidFill>
                  <a:srgbClr val="FF0000"/>
                </a:solidFill>
              </a:rPr>
              <a:t>x</a:t>
            </a:r>
          </a:p>
        </p:txBody>
      </p:sp>
    </p:spTree>
    <p:extLst>
      <p:ext uri="{BB962C8B-B14F-4D97-AF65-F5344CB8AC3E}">
        <p14:creationId xmlns:p14="http://schemas.microsoft.com/office/powerpoint/2010/main" val="77056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100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Purpose to allow aircraft to take-off and land</a:t>
            </a:r>
          </a:p>
          <a:p>
            <a:pPr marL="109537" indent="0">
              <a:buNone/>
            </a:pPr>
            <a:endParaRPr lang="en-US" dirty="0"/>
          </a:p>
        </p:txBody>
      </p:sp>
      <p:sp>
        <p:nvSpPr>
          <p:cNvPr id="3" name="Title 2"/>
          <p:cNvSpPr>
            <a:spLocks noGrp="1"/>
          </p:cNvSpPr>
          <p:nvPr>
            <p:ph type="title"/>
          </p:nvPr>
        </p:nvSpPr>
        <p:spPr/>
        <p:txBody>
          <a:bodyPr/>
          <a:lstStyle/>
          <a:p>
            <a:r>
              <a:rPr lang="en-US" dirty="0"/>
              <a:t>Runways - defined</a:t>
            </a:r>
          </a:p>
        </p:txBody>
      </p:sp>
      <p:pic>
        <p:nvPicPr>
          <p:cNvPr id="27650" name="Picture 2" descr="V:\Airport\Airport Division\Airport Pictures\Airport Pictures\Fall 2006 09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673" b="30468"/>
          <a:stretch/>
        </p:blipFill>
        <p:spPr bwMode="auto">
          <a:xfrm>
            <a:off x="243840" y="3505200"/>
            <a:ext cx="8686800" cy="2857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170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138"/>
            <a:ext cx="8229600" cy="957262"/>
          </a:xfrm>
        </p:spPr>
        <p:txBody>
          <a:bodyPr/>
          <a:lstStyle/>
          <a:p>
            <a:r>
              <a:rPr lang="en-US" dirty="0"/>
              <a:t>All pavement markings are </a:t>
            </a:r>
            <a:r>
              <a:rPr lang="en-US" u="sng" dirty="0">
                <a:effectLst>
                  <a:glow rad="63500">
                    <a:schemeClr val="tx1">
                      <a:alpha val="40000"/>
                    </a:schemeClr>
                  </a:glow>
                </a:effectLst>
              </a:rPr>
              <a:t>White </a:t>
            </a:r>
            <a:endParaRPr lang="en-US" u="sng" dirty="0">
              <a:effectLst/>
            </a:endParaRPr>
          </a:p>
        </p:txBody>
      </p:sp>
      <p:sp>
        <p:nvSpPr>
          <p:cNvPr id="3" name="Title 2"/>
          <p:cNvSpPr>
            <a:spLocks noGrp="1"/>
          </p:cNvSpPr>
          <p:nvPr>
            <p:ph type="title"/>
          </p:nvPr>
        </p:nvSpPr>
        <p:spPr/>
        <p:txBody>
          <a:bodyPr/>
          <a:lstStyle/>
          <a:p>
            <a:r>
              <a:rPr lang="en-US" dirty="0"/>
              <a:t>Runways - Markings</a:t>
            </a:r>
          </a:p>
        </p:txBody>
      </p:sp>
      <p:pic>
        <p:nvPicPr>
          <p:cNvPr id="28674" name="Picture 2" descr="http://1.bp.blogspot.com/_ugWk-rnkqXM/TDXN6t-fWtI/AAAAAAAAGGE/IqMYcjPHwe0/s1600/Full_Runway_diagram.png"/>
          <p:cNvPicPr>
            <a:picLocks noChangeAspect="1" noChangeArrowheads="1"/>
          </p:cNvPicPr>
          <p:nvPr/>
        </p:nvPicPr>
        <p:blipFill rotWithShape="1">
          <a:blip r:embed="rId3">
            <a:extLst>
              <a:ext uri="{28A0092B-C50C-407E-A947-70E740481C1C}">
                <a14:useLocalDpi xmlns:a14="http://schemas.microsoft.com/office/drawing/2010/main" val="0"/>
              </a:ext>
            </a:extLst>
          </a:blip>
          <a:srcRect l="23851" t="23799" b="22521"/>
          <a:stretch/>
        </p:blipFill>
        <p:spPr bwMode="auto">
          <a:xfrm>
            <a:off x="513608" y="3423744"/>
            <a:ext cx="11605160" cy="64423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533400" y="2442358"/>
            <a:ext cx="2209800" cy="1139042"/>
            <a:chOff x="533400" y="2442358"/>
            <a:chExt cx="2209800" cy="1139042"/>
          </a:xfrm>
        </p:grpSpPr>
        <p:cxnSp>
          <p:nvCxnSpPr>
            <p:cNvPr id="6" name="Straight Connector 5"/>
            <p:cNvCxnSpPr/>
            <p:nvPr/>
          </p:nvCxnSpPr>
          <p:spPr>
            <a:xfrm>
              <a:off x="1371600" y="2743200"/>
              <a:ext cx="304800" cy="83820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533400" y="2442358"/>
              <a:ext cx="2209800" cy="369332"/>
            </a:xfrm>
            <a:prstGeom prst="rect">
              <a:avLst/>
            </a:prstGeom>
            <a:noFill/>
          </p:spPr>
          <p:txBody>
            <a:bodyPr wrap="square" rtlCol="0">
              <a:spAutoFit/>
            </a:bodyPr>
            <a:lstStyle/>
            <a:p>
              <a:r>
                <a:rPr lang="en-US" dirty="0"/>
                <a:t>Runway Designator</a:t>
              </a:r>
            </a:p>
          </p:txBody>
        </p:sp>
      </p:grpSp>
      <p:grpSp>
        <p:nvGrpSpPr>
          <p:cNvPr id="22" name="Group 21"/>
          <p:cNvGrpSpPr/>
          <p:nvPr/>
        </p:nvGrpSpPr>
        <p:grpSpPr>
          <a:xfrm>
            <a:off x="513608" y="3811979"/>
            <a:ext cx="1257300" cy="1202584"/>
            <a:chOff x="513608" y="3811979"/>
            <a:chExt cx="1257300" cy="1202584"/>
          </a:xfrm>
        </p:grpSpPr>
        <p:cxnSp>
          <p:nvCxnSpPr>
            <p:cNvPr id="10" name="Straight Connector 9"/>
            <p:cNvCxnSpPr/>
            <p:nvPr/>
          </p:nvCxnSpPr>
          <p:spPr>
            <a:xfrm>
              <a:off x="838200" y="3811979"/>
              <a:ext cx="304800" cy="83820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513608" y="4645231"/>
              <a:ext cx="1257300" cy="369332"/>
            </a:xfrm>
            <a:prstGeom prst="rect">
              <a:avLst/>
            </a:prstGeom>
            <a:noFill/>
          </p:spPr>
          <p:txBody>
            <a:bodyPr wrap="square" rtlCol="0">
              <a:spAutoFit/>
            </a:bodyPr>
            <a:lstStyle/>
            <a:p>
              <a:r>
                <a:rPr lang="en-US" dirty="0"/>
                <a:t>Threshold </a:t>
              </a:r>
            </a:p>
          </p:txBody>
        </p:sp>
      </p:grpSp>
      <p:grpSp>
        <p:nvGrpSpPr>
          <p:cNvPr id="25" name="Group 24"/>
          <p:cNvGrpSpPr/>
          <p:nvPr/>
        </p:nvGrpSpPr>
        <p:grpSpPr>
          <a:xfrm>
            <a:off x="2895600" y="4028807"/>
            <a:ext cx="933450" cy="1207532"/>
            <a:chOff x="2895600" y="4028807"/>
            <a:chExt cx="933450" cy="1207532"/>
          </a:xfrm>
        </p:grpSpPr>
        <p:cxnSp>
          <p:nvCxnSpPr>
            <p:cNvPr id="12" name="Straight Connector 11"/>
            <p:cNvCxnSpPr/>
            <p:nvPr/>
          </p:nvCxnSpPr>
          <p:spPr>
            <a:xfrm>
              <a:off x="2895600" y="4028807"/>
              <a:ext cx="304800" cy="83820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2895600" y="4867007"/>
              <a:ext cx="933450" cy="369332"/>
            </a:xfrm>
            <a:prstGeom prst="rect">
              <a:avLst/>
            </a:prstGeom>
            <a:noFill/>
          </p:spPr>
          <p:txBody>
            <a:bodyPr wrap="square" rtlCol="0">
              <a:spAutoFit/>
            </a:bodyPr>
            <a:lstStyle/>
            <a:p>
              <a:r>
                <a:rPr lang="en-US" dirty="0"/>
                <a:t>Edge </a:t>
              </a:r>
            </a:p>
          </p:txBody>
        </p:sp>
      </p:grpSp>
      <p:grpSp>
        <p:nvGrpSpPr>
          <p:cNvPr id="26" name="Group 25"/>
          <p:cNvGrpSpPr/>
          <p:nvPr/>
        </p:nvGrpSpPr>
        <p:grpSpPr>
          <a:xfrm>
            <a:off x="4495800" y="2466109"/>
            <a:ext cx="1943100" cy="1240189"/>
            <a:chOff x="4495800" y="2466109"/>
            <a:chExt cx="1943100" cy="1240189"/>
          </a:xfrm>
        </p:grpSpPr>
        <p:cxnSp>
          <p:nvCxnSpPr>
            <p:cNvPr id="14" name="Straight Connector 13"/>
            <p:cNvCxnSpPr/>
            <p:nvPr/>
          </p:nvCxnSpPr>
          <p:spPr>
            <a:xfrm>
              <a:off x="5029200" y="2868098"/>
              <a:ext cx="304800" cy="838200"/>
            </a:xfrm>
            <a:prstGeom prst="line">
              <a:avLst/>
            </a:prstGeom>
            <a:ln w="38100">
              <a:solidFill>
                <a:schemeClr val="bg1"/>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4495800" y="2466109"/>
              <a:ext cx="1943100" cy="369332"/>
            </a:xfrm>
            <a:prstGeom prst="rect">
              <a:avLst/>
            </a:prstGeom>
            <a:noFill/>
          </p:spPr>
          <p:txBody>
            <a:bodyPr wrap="square" rtlCol="0">
              <a:spAutoFit/>
            </a:bodyPr>
            <a:lstStyle/>
            <a:p>
              <a:r>
                <a:rPr lang="en-US" dirty="0"/>
                <a:t>Centerline</a:t>
              </a:r>
            </a:p>
          </p:txBody>
        </p:sp>
      </p:grpSp>
      <p:sp>
        <p:nvSpPr>
          <p:cNvPr id="4" name="Rectangle 3"/>
          <p:cNvSpPr/>
          <p:nvPr/>
        </p:nvSpPr>
        <p:spPr>
          <a:xfrm rot="5400000">
            <a:off x="1381123" y="3326773"/>
            <a:ext cx="361953" cy="838200"/>
          </a:xfrm>
          <a:prstGeom prst="rect">
            <a:avLst/>
          </a:prstGeom>
          <a:solidFill>
            <a:schemeClr val="bg1">
              <a:lumMod val="75000"/>
              <a:lumOff val="25000"/>
            </a:schemeClr>
          </a:solidFill>
          <a:ln w="3175">
            <a:solidFill>
              <a:schemeClr val="bg1">
                <a:lumMod val="85000"/>
                <a:lumOff val="1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latin typeface="Albertus Extra Bold" panose="020E0802040304020204" pitchFamily="34" charset="0"/>
              </a:rPr>
              <a:t>9</a:t>
            </a:r>
          </a:p>
        </p:txBody>
      </p:sp>
    </p:spTree>
    <p:extLst>
      <p:ext uri="{BB962C8B-B14F-4D97-AF65-F5344CB8AC3E}">
        <p14:creationId xmlns:p14="http://schemas.microsoft.com/office/powerpoint/2010/main" val="251497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60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50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90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250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idx="1"/>
          </p:nvPr>
        </p:nvSpPr>
        <p:spPr>
          <a:xfrm>
            <a:off x="457200" y="1143000"/>
            <a:ext cx="8229600" cy="4525963"/>
          </a:xfrm>
        </p:spPr>
        <p:txBody>
          <a:bodyPr/>
          <a:lstStyle/>
          <a:p>
            <a:r>
              <a:rPr lang="en-US" altLang="en-US" dirty="0"/>
              <a:t>White runway edge lights are white</a:t>
            </a:r>
          </a:p>
        </p:txBody>
      </p:sp>
      <p:sp>
        <p:nvSpPr>
          <p:cNvPr id="146434" name="Rectangle 2"/>
          <p:cNvSpPr>
            <a:spLocks noGrp="1" noChangeArrowheads="1"/>
          </p:cNvSpPr>
          <p:nvPr>
            <p:ph type="title"/>
          </p:nvPr>
        </p:nvSpPr>
        <p:spPr>
          <a:xfrm>
            <a:off x="457200" y="0"/>
            <a:ext cx="8229600" cy="1139825"/>
          </a:xfrm>
        </p:spPr>
        <p:txBody>
          <a:bodyPr/>
          <a:lstStyle/>
          <a:p>
            <a:pPr fontAlgn="auto">
              <a:spcAft>
                <a:spcPts val="0"/>
              </a:spcAft>
              <a:defRPr/>
            </a:pPr>
            <a:r>
              <a:rPr lang="en-US" altLang="en-US" dirty="0"/>
              <a:t>Runways - lighting</a:t>
            </a:r>
          </a:p>
        </p:txBody>
      </p:sp>
      <p:pic>
        <p:nvPicPr>
          <p:cNvPr id="23557" name="Picture 4" descr="runway light"/>
          <p:cNvPicPr>
            <a:picLocks noChangeAspect="1" noChangeArrowheads="1"/>
          </p:cNvPicPr>
          <p:nvPr/>
        </p:nvPicPr>
        <p:blipFill>
          <a:blip r:embed="rId3">
            <a:extLst>
              <a:ext uri="{28A0092B-C50C-407E-A947-70E740481C1C}">
                <a14:useLocalDpi xmlns:a14="http://schemas.microsoft.com/office/drawing/2010/main" val="0"/>
              </a:ext>
            </a:extLst>
          </a:blip>
          <a:srcRect r="71428" b="31429"/>
          <a:stretch>
            <a:fillRect/>
          </a:stretch>
        </p:blipFill>
        <p:spPr bwMode="auto">
          <a:xfrm>
            <a:off x="6477000" y="2895600"/>
            <a:ext cx="228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9"/>
          <p:cNvSpPr>
            <a:spLocks noChangeArrowheads="1"/>
          </p:cNvSpPr>
          <p:nvPr/>
        </p:nvSpPr>
        <p:spPr bwMode="auto">
          <a:xfrm>
            <a:off x="1666875" y="2162175"/>
            <a:ext cx="9144000" cy="0"/>
          </a:xfrm>
          <a:prstGeom prst="rect">
            <a:avLst/>
          </a:prstGeom>
          <a:noFill/>
          <a:ln>
            <a:noFill/>
          </a:ln>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Lst>
        </p:spPr>
        <p:txBody>
          <a:bodyPr lIns="182562" tIns="46036" rIns="182562" bIns="4603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3559" name="Rectangle 7"/>
          <p:cNvSpPr>
            <a:spLocks noChangeArrowheads="1"/>
          </p:cNvSpPr>
          <p:nvPr/>
        </p:nvSpPr>
        <p:spPr bwMode="auto">
          <a:xfrm>
            <a:off x="1423988" y="2162175"/>
            <a:ext cx="9144000" cy="0"/>
          </a:xfrm>
          <a:prstGeom prst="rect">
            <a:avLst/>
          </a:prstGeom>
          <a:noFill/>
          <a:ln>
            <a:noFill/>
          </a:ln>
          <a:extLst>
            <a:ext uri="{909E8E84-426E-40DD-AFC4-6F175D3DCCD1}">
              <a14:hiddenFill xmlns:a14="http://schemas.microsoft.com/office/drawing/2010/main">
                <a:solidFill>
                  <a:srgbClr val="0099CC"/>
                </a:solidFill>
              </a14:hiddenFill>
            </a:ext>
            <a:ext uri="{91240B29-F687-4F45-9708-019B960494DF}">
              <a14:hiddenLine xmlns:a14="http://schemas.microsoft.com/office/drawing/2010/main" w="9525">
                <a:solidFill>
                  <a:schemeClr val="tx1"/>
                </a:solidFill>
                <a:miter lim="800000"/>
                <a:headEnd/>
                <a:tailEnd/>
              </a14:hiddenLine>
            </a:ext>
          </a:extLst>
        </p:spPr>
        <p:txBody>
          <a:bodyPr lIns="182562" tIns="46036" rIns="182562" bIns="4603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23575" name="Picture 23" descr="http://www.kunsan.af.mil/shared/media/photodb/photos/2013/10/130930-F-MF529-366.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1905000"/>
            <a:ext cx="5885181" cy="4791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20413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Runway threshold lights</a:t>
            </a:r>
          </a:p>
          <a:p>
            <a:pPr lvl="1"/>
            <a:r>
              <a:rPr lang="en-US" dirty="0"/>
              <a:t>Two-sided: Red/Green</a:t>
            </a:r>
          </a:p>
          <a:p>
            <a:pPr lvl="1"/>
            <a:r>
              <a:rPr lang="en-US" dirty="0"/>
              <a:t>Runway End/Beginning</a:t>
            </a:r>
          </a:p>
          <a:p>
            <a:pPr lvl="1"/>
            <a:endParaRPr lang="en-US" dirty="0"/>
          </a:p>
        </p:txBody>
      </p:sp>
      <p:sp>
        <p:nvSpPr>
          <p:cNvPr id="3" name="Title 2"/>
          <p:cNvSpPr>
            <a:spLocks noGrp="1"/>
          </p:cNvSpPr>
          <p:nvPr>
            <p:ph type="title"/>
          </p:nvPr>
        </p:nvSpPr>
        <p:spPr/>
        <p:txBody>
          <a:bodyPr/>
          <a:lstStyle/>
          <a:p>
            <a:r>
              <a:rPr lang="en-US" dirty="0"/>
              <a:t>Runways – lighting</a:t>
            </a:r>
          </a:p>
        </p:txBody>
      </p:sp>
      <p:graphicFrame>
        <p:nvGraphicFramePr>
          <p:cNvPr id="5" name="Object 6"/>
          <p:cNvGraphicFramePr>
            <a:graphicFrameLocks noChangeAspect="1"/>
          </p:cNvGraphicFramePr>
          <p:nvPr>
            <p:extLst>
              <p:ext uri="{D42A27DB-BD31-4B8C-83A1-F6EECF244321}">
                <p14:modId xmlns:p14="http://schemas.microsoft.com/office/powerpoint/2010/main" val="423057657"/>
              </p:ext>
            </p:extLst>
          </p:nvPr>
        </p:nvGraphicFramePr>
        <p:xfrm>
          <a:off x="4953000" y="2057400"/>
          <a:ext cx="3235325" cy="4279800"/>
        </p:xfrm>
        <a:graphic>
          <a:graphicData uri="http://schemas.openxmlformats.org/presentationml/2006/ole">
            <mc:AlternateContent xmlns:mc="http://schemas.openxmlformats.org/markup-compatibility/2006">
              <mc:Choice xmlns:v="urn:schemas-microsoft-com:vml" Requires="v">
                <p:oleObj r:id="rId3" imgW="2681416" imgH="3175686" progId="Imaging.Document">
                  <p:embed/>
                </p:oleObj>
              </mc:Choice>
              <mc:Fallback>
                <p:oleObj r:id="rId3" imgW="2681416" imgH="3175686" progId="Imaging.Document">
                  <p:embed/>
                  <p:pic>
                    <p:nvPicPr>
                      <p:cNvPr id="5" name="Object 6"/>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953000" y="2057400"/>
                        <a:ext cx="3235325" cy="42798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19560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1"/>
          <p:cNvSpPr>
            <a:spLocks noGrp="1" noChangeArrowheads="1"/>
          </p:cNvSpPr>
          <p:nvPr>
            <p:ph idx="1"/>
          </p:nvPr>
        </p:nvSpPr>
        <p:spPr>
          <a:xfrm>
            <a:off x="457200" y="2119766"/>
            <a:ext cx="8229600" cy="3701597"/>
          </a:xfrm>
        </p:spPr>
        <p:txBody>
          <a:bodyPr/>
          <a:lstStyle/>
          <a:p>
            <a:r>
              <a:rPr lang="en-US" altLang="en-US" dirty="0"/>
              <a:t>Hold Short Signs</a:t>
            </a:r>
          </a:p>
          <a:p>
            <a:pPr lvl="1"/>
            <a:r>
              <a:rPr lang="en-US" altLang="en-US" dirty="0"/>
              <a:t>Red Background/White Lettering</a:t>
            </a:r>
          </a:p>
          <a:p>
            <a:endParaRPr lang="en-US" altLang="en-US" dirty="0"/>
          </a:p>
          <a:p>
            <a:endParaRPr lang="en-US" altLang="en-US" dirty="0"/>
          </a:p>
          <a:p>
            <a:r>
              <a:rPr lang="en-US" altLang="en-US" dirty="0"/>
              <a:t>Hold Short pavement markings</a:t>
            </a:r>
          </a:p>
          <a:p>
            <a:pPr lvl="1"/>
            <a:r>
              <a:rPr lang="en-US" altLang="en-US" dirty="0"/>
              <a:t>Double Solid Line – you cannot cross without an escort. </a:t>
            </a:r>
          </a:p>
        </p:txBody>
      </p:sp>
      <p:sp>
        <p:nvSpPr>
          <p:cNvPr id="150530" name="Rectangle 2"/>
          <p:cNvSpPr>
            <a:spLocks noGrp="1" noChangeArrowheads="1"/>
          </p:cNvSpPr>
          <p:nvPr>
            <p:ph type="title"/>
          </p:nvPr>
        </p:nvSpPr>
        <p:spPr/>
        <p:txBody>
          <a:bodyPr/>
          <a:lstStyle/>
          <a:p>
            <a:pPr fontAlgn="auto">
              <a:spcAft>
                <a:spcPts val="0"/>
              </a:spcAft>
              <a:defRPr/>
            </a:pPr>
            <a:r>
              <a:rPr lang="en-US" altLang="en-US" dirty="0"/>
              <a:t>Runway Signs</a:t>
            </a:r>
          </a:p>
        </p:txBody>
      </p:sp>
      <p:sp>
        <p:nvSpPr>
          <p:cNvPr id="2" name="AutoShape 2" descr="data:image/png;base64,iVBORw0KGgoAAAANSUhEUgAAAXUAAACHCAMAAADeDjlcAAAAzFBMVEUAAAD//Aj//wD++xZjY08xMkLOzEnT0UElJSmWlWn/+wAAAAwAABJVVAMAABVvblx0dHPk4gBrbHiAf1D18gCHh1+dnDqbmTwcHB+OjWoAAAcaGy+1tHGnpRnX1Uq2tWSgnhYhIitbWiZubiANDibJx07w7QBhYV+BgU2bmmwyMiRVVAcLCw4gIBsPDxZFRBhaWmE+Pj/r6TNTU1SpqGwuLhrQzgYvLzMkJDDZ1zlkYyJTUytyclJVVUI0MxS9u1Jqal5ISEJ6eR2JiEmYM/ScAAAC3klEQVR4nO3de1MSYRiGcdYKdcFOpBGKaQdB5aBZKYKn+v7fqQLbeF8guR/bHmquX9MUM+7eyzVTf7AKhQIAAAAAAIth97niVD5/60gaGDrRn8aJvnLUkldO9ZWR3ehEa8mL+aWv5As9u3qm2uuX5Zn+njxztSmvrAutxiVr0YnWlpL5LenVN4tLsi9y9dq5vvL+nfxkVpVY490cqsvX+Fav/kZfoXq4QvXwaKqbUD1boXq4QvXwaKqbUD1boXq4QvXwaKqbUD1boXq4QvXwaKqbUD1b8a2uMFTf1l8NPNer9/WVoqW6UVy9/WR+la838oVWr4WBW0fySqGhr1xX5ZWbykDf+aEdn6kk0O82iANDHctKR56xrJTlFfsWAAAAAAAA8G+qPVYYBkplmeV56CuWFwKlWGNq0XkuNxQX8nVWB82KqNnQczT0lYH+ivLFxkuTjcvoRNq9pNfyhe4a7iXV5X9Tpbq+0tPvamzpKyP3u29qqi7fZazL/8eUdvSVZUt1deV26/+sXqN6gOoJ1cdWqB6uUD08muomVM9WqB6uUD08muomVM9WqB6uUD08muomVM9WqB6uGF79qusrvYlvb77TH6z+YH7JlnyhZ0X53VTSHb36Z/3V1w+f5CfzMRFijZmovvJUcSxfaKshDQxZ3gupua4y3NU41p/LyIr+jAAAAAAAAAAAC621gvzFH2vQ7S0jb71uVF37WQ3Y3OtuNWyo7oHqHqjugeoeqO6B6h6o7oHqHqjugeoeqO6B6h7u+VkDsImrd7eLyNt2/Pp65xHyZ/r4BAAAAAAAAADAAms/RP7itxg7NL6VFQTJYVSdu9V/Ad8j4IHqHqjugeoeqO6B6h6o7oHqHqjugeoeqO6B6h6o7mFa9TRNvv9Kf/4OHqRTHwz/PuPBtDON/pjj4HT869MZB0+eacrX//ZMv65x1oPw4DuDxGeKvmyi+sH+KvK2f1AAAAAAFN8AvzUcm1aIwIkAAAAASUVORK5CYII="/>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png;base64,iVBORw0KGgoAAAANSUhEUgAAAXUAAACHCAMAAADeDjlcAAAAzFBMVEUAAAD//Aj//wD++xZjY08xMkLOzEnT0UElJSmWlWn/+wAAAAwAABJVVAMAABVvblx0dHPk4gBrbHiAf1D18gCHh1+dnDqbmTwcHB+OjWoAAAcaGy+1tHGnpRnX1Uq2tWSgnhYhIitbWiZubiANDibJx07w7QBhYV+BgU2bmmwyMiRVVAcLCw4gIBsPDxZFRBhaWmE+Pj/r6TNTU1SpqGwuLhrQzgYvLzMkJDDZ1zlkYyJTUytyclJVVUI0MxS9u1Jqal5ISEJ6eR2JiEmYM/ScAAAC3klEQVR4nO3de1MSYRiGcdYKdcFOpBGKaQdB5aBZKYKn+v7fqQLbeF8guR/bHmquX9MUM+7eyzVTf7AKhQIAAAAAAIth97niVD5/60gaGDrRn8aJvnLUkldO9ZWR3ehEa8mL+aWv5As9u3qm2uuX5Zn+njxztSmvrAutxiVr0YnWlpL5LenVN4tLsi9y9dq5vvL+nfxkVpVY490cqsvX+Fav/kZfoXq4QvXwaKqbUD1boXq4QvXwaKqbUD1boXq4QvXwaKqbUD1boXq4QvXwaKqbUD1b8a2uMFTf1l8NPNer9/WVoqW6UVy9/WR+la838oVWr4WBW0fySqGhr1xX5ZWbykDf+aEdn6kk0O82iANDHctKR56xrJTlFfsWAAAAAAAA8G+qPVYYBkplmeV56CuWFwKlWGNq0XkuNxQX8nVWB82KqNnQczT0lYH+ivLFxkuTjcvoRNq9pNfyhe4a7iXV5X9Tpbq+0tPvamzpKyP3u29qqi7fZazL/8eUdvSVZUt1deV26/+sXqN6gOoJ1cdWqB6uUD08muomVM9WqB6uUD08muomVM9WqB6uUD08muomVM9WqB6uGF79qusrvYlvb77TH6z+YH7JlnyhZ0X53VTSHb36Z/3V1w+f5CfzMRFijZmovvJUcSxfaKshDQxZ3gupua4y3NU41p/LyIr+jAAAAAAAAAAAC621gvzFH2vQ7S0jb71uVF37WQ3Y3OtuNWyo7oHqHqjugeoeqO6B6h6o7oHqHqjugeoeqO6B6h7u+VkDsImrd7eLyNt2/Pp65xHyZ/r4BAAAAAAAAADAAms/RP7itxg7NL6VFQTJYVSdu9V/Ad8j4IHqHqjugeoeqO6B6h6o7oHqHqjugeoeqO6B6h6o7mFa9TRNvv9Kf/4OHqRTHwz/PuPBtDON/pjj4HT869MZB0+eacrX//ZMv65x1oPw4DuDxGeKvmyi+sH+KvK2f1AAAAAAFN8AvzUcm1aIwIkAAAAASUVORK5CYII=">
            <a:hlinkClick r:id="rId3"/>
          </p:cNvPr>
          <p:cNvSpPr>
            <a:spLocks noChangeAspect="1" noChangeArrowheads="1"/>
          </p:cNvSpPr>
          <p:nvPr/>
        </p:nvSpPr>
        <p:spPr bwMode="auto">
          <a:xfrm>
            <a:off x="42863" y="-952500"/>
            <a:ext cx="5476875" cy="19907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999" y="4800600"/>
            <a:ext cx="2197287" cy="626059"/>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5964" y="1189334"/>
            <a:ext cx="3314471" cy="1293666"/>
          </a:xfrm>
          <a:prstGeom prst="rect">
            <a:avLst/>
          </a:prstGeom>
          <a:effectLst>
            <a:softEdge rad="63500"/>
          </a:effectLst>
        </p:spPr>
      </p:pic>
    </p:spTree>
    <p:extLst>
      <p:ext uri="{BB962C8B-B14F-4D97-AF65-F5344CB8AC3E}">
        <p14:creationId xmlns:p14="http://schemas.microsoft.com/office/powerpoint/2010/main" val="165542951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path on an airport connecting runways with ramps, hangars, terminals and other facilities.</a:t>
            </a:r>
          </a:p>
        </p:txBody>
      </p:sp>
      <p:sp>
        <p:nvSpPr>
          <p:cNvPr id="3" name="Title 2"/>
          <p:cNvSpPr>
            <a:spLocks noGrp="1"/>
          </p:cNvSpPr>
          <p:nvPr>
            <p:ph type="title"/>
          </p:nvPr>
        </p:nvSpPr>
        <p:spPr/>
        <p:txBody>
          <a:bodyPr/>
          <a:lstStyle/>
          <a:p>
            <a:r>
              <a:rPr lang="en-US" dirty="0"/>
              <a:t>Taxiways - defined</a:t>
            </a:r>
          </a:p>
        </p:txBody>
      </p:sp>
      <p:pic>
        <p:nvPicPr>
          <p:cNvPr id="4" name="Picture 2" descr="V:\Airport\Airport Division\Airport Pictures\Signs and Markings\101_00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370"/>
          <a:stretch/>
        </p:blipFill>
        <p:spPr bwMode="auto">
          <a:xfrm>
            <a:off x="276497" y="2667000"/>
            <a:ext cx="8534400" cy="38675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75108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481013" y="1676400"/>
            <a:ext cx="7519987" cy="4495800"/>
          </a:xfrm>
        </p:spPr>
        <p:txBody>
          <a:bodyPr/>
          <a:lstStyle/>
          <a:p>
            <a:pPr marL="392113" lvl="1" indent="0">
              <a:buFont typeface="Verdana" pitchFamily="34" charset="0"/>
              <a:buNone/>
            </a:pPr>
            <a:r>
              <a:rPr lang="en-US" altLang="en-US" sz="2400" dirty="0"/>
              <a:t>…to educate &amp; establish guidelines and assign responsibility for the safe operation of vehicles within the airport movement area (AMA)</a:t>
            </a:r>
          </a:p>
          <a:p>
            <a:pPr marL="392113" lvl="1" indent="0">
              <a:buFont typeface="Verdana" pitchFamily="34" charset="0"/>
              <a:buNone/>
            </a:pPr>
            <a:endParaRPr lang="en-US" altLang="en-US" sz="2400" dirty="0"/>
          </a:p>
          <a:p>
            <a:pPr marL="392113" lvl="1" indent="0">
              <a:buFont typeface="Verdana" pitchFamily="34" charset="0"/>
              <a:buNone/>
            </a:pPr>
            <a:r>
              <a:rPr lang="en-US" altLang="en-US" sz="2400" dirty="0"/>
              <a:t>…to provide an overview of the handbook and provide you the necessary knowledge to drive in the AMA</a:t>
            </a:r>
          </a:p>
        </p:txBody>
      </p:sp>
      <p:sp>
        <p:nvSpPr>
          <p:cNvPr id="130052" name="Rectangle 4"/>
          <p:cNvSpPr>
            <a:spLocks noGrp="1" noChangeArrowheads="1"/>
          </p:cNvSpPr>
          <p:nvPr>
            <p:ph type="title"/>
          </p:nvPr>
        </p:nvSpPr>
        <p:spPr>
          <a:xfrm>
            <a:off x="381000" y="152400"/>
            <a:ext cx="8229600" cy="1139825"/>
          </a:xfrm>
        </p:spPr>
        <p:txBody>
          <a:bodyPr anchorCtr="1"/>
          <a:lstStyle/>
          <a:p>
            <a:pPr fontAlgn="auto">
              <a:spcAft>
                <a:spcPts val="0"/>
              </a:spcAft>
              <a:defRPr/>
            </a:pPr>
            <a:r>
              <a:rPr lang="en-US" altLang="en-US" dirty="0"/>
              <a:t>Purpose of this training</a:t>
            </a:r>
          </a:p>
        </p:txBody>
      </p:sp>
      <p:sp>
        <p:nvSpPr>
          <p:cNvPr id="11269" name="Text Box 5"/>
          <p:cNvSpPr txBox="1">
            <a:spLocks noChangeArrowheads="1"/>
          </p:cNvSpPr>
          <p:nvPr/>
        </p:nvSpPr>
        <p:spPr bwMode="auto">
          <a:xfrm>
            <a:off x="7086600" y="64912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Taxiway Layout</a:t>
            </a:r>
          </a:p>
        </p:txBody>
      </p:sp>
      <p:pic>
        <p:nvPicPr>
          <p:cNvPr id="5" name="Picture 5"/>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200" y="1134550"/>
            <a:ext cx="7315200" cy="53710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5898968" y="3886200"/>
            <a:ext cx="381000" cy="369332"/>
          </a:xfrm>
          <a:prstGeom prst="rect">
            <a:avLst/>
          </a:prstGeom>
          <a:solidFill>
            <a:schemeClr val="accent1"/>
          </a:solid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p>
        </p:txBody>
      </p:sp>
      <p:sp>
        <p:nvSpPr>
          <p:cNvPr id="19" name="TextBox 18"/>
          <p:cNvSpPr txBox="1"/>
          <p:nvPr/>
        </p:nvSpPr>
        <p:spPr>
          <a:xfrm>
            <a:off x="4953000" y="3607297"/>
            <a:ext cx="381000" cy="369332"/>
          </a:xfrm>
          <a:prstGeom prst="rect">
            <a:avLst/>
          </a:prstGeom>
          <a:solidFill>
            <a:schemeClr val="tx2">
              <a:lumMod val="50000"/>
            </a:schemeClr>
          </a:solid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t>
            </a:r>
          </a:p>
        </p:txBody>
      </p:sp>
      <p:sp>
        <p:nvSpPr>
          <p:cNvPr id="20" name="TextBox 19"/>
          <p:cNvSpPr txBox="1"/>
          <p:nvPr/>
        </p:nvSpPr>
        <p:spPr>
          <a:xfrm>
            <a:off x="2514600" y="3860465"/>
            <a:ext cx="381000" cy="369332"/>
          </a:xfrm>
          <a:prstGeom prst="rect">
            <a:avLst/>
          </a:prstGeom>
          <a:solidFill>
            <a:schemeClr val="accent1"/>
          </a:solid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t>
            </a:r>
          </a:p>
        </p:txBody>
      </p:sp>
      <p:sp>
        <p:nvSpPr>
          <p:cNvPr id="21" name="TextBox 20"/>
          <p:cNvSpPr txBox="1"/>
          <p:nvPr/>
        </p:nvSpPr>
        <p:spPr>
          <a:xfrm>
            <a:off x="4114800" y="4648200"/>
            <a:ext cx="381000" cy="369332"/>
          </a:xfrm>
          <a:prstGeom prst="rect">
            <a:avLst/>
          </a:prstGeom>
          <a:solidFill>
            <a:schemeClr val="accent1"/>
          </a:solid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p>
        </p:txBody>
      </p:sp>
      <p:sp>
        <p:nvSpPr>
          <p:cNvPr id="22" name="TextBox 21"/>
          <p:cNvSpPr txBox="1"/>
          <p:nvPr/>
        </p:nvSpPr>
        <p:spPr>
          <a:xfrm>
            <a:off x="3222170" y="2743200"/>
            <a:ext cx="359229" cy="369332"/>
          </a:xfrm>
          <a:prstGeom prst="rect">
            <a:avLst/>
          </a:prstGeom>
          <a:solidFill>
            <a:schemeClr val="accent1"/>
          </a:solid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dirty="0"/>
          </a:p>
        </p:txBody>
      </p:sp>
    </p:spTree>
    <p:extLst>
      <p:ext uri="{BB962C8B-B14F-4D97-AF65-F5344CB8AC3E}">
        <p14:creationId xmlns:p14="http://schemas.microsoft.com/office/powerpoint/2010/main" val="52890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53" presetClass="entr" presetSubtype="16" fill="hold" grpId="0" nodeType="afterEffect">
                                  <p:stCondLst>
                                    <p:cond delay="7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Effect transition="in" filter="fade">
                                      <p:cBhvr>
                                        <p:cTn id="15" dur="1000"/>
                                        <p:tgtEl>
                                          <p:spTgt spid="19"/>
                                        </p:tgtEl>
                                      </p:cBhvr>
                                    </p:animEffect>
                                  </p:childTnLst>
                                </p:cTn>
                              </p:par>
                              <p:par>
                                <p:cTn id="16" presetID="53" presetClass="entr" presetSubtype="16" fill="hold" grpId="0" nodeType="withEffect">
                                  <p:stCondLst>
                                    <p:cond delay="75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Effect transition="in" filter="fade">
                                      <p:cBhvr>
                                        <p:cTn id="20" dur="1000"/>
                                        <p:tgtEl>
                                          <p:spTgt spid="20"/>
                                        </p:tgtEl>
                                      </p:cBhvr>
                                    </p:animEffect>
                                  </p:childTnLst>
                                </p:cTn>
                              </p:par>
                            </p:childTnLst>
                          </p:cTn>
                        </p:par>
                        <p:par>
                          <p:cTn id="21" fill="hold">
                            <p:stCondLst>
                              <p:cond delay="2750"/>
                            </p:stCondLst>
                            <p:childTnLst>
                              <p:par>
                                <p:cTn id="22" presetID="53" presetClass="entr" presetSubtype="16" fill="hold" grpId="0" nodeType="after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Effect transition="in" filter="fade">
                                      <p:cBhvr>
                                        <p:cTn id="26" dur="1000"/>
                                        <p:tgtEl>
                                          <p:spTgt spid="21"/>
                                        </p:tgtEl>
                                      </p:cBhvr>
                                    </p:animEffect>
                                  </p:childTnLst>
                                </p:cTn>
                              </p:par>
                              <p:par>
                                <p:cTn id="27" presetID="53" presetClass="entr" presetSubtype="16" fill="hold" grpId="0" nodeType="withEffect">
                                  <p:stCondLst>
                                    <p:cond delay="750"/>
                                  </p:stCondLst>
                                  <p:childTnLst>
                                    <p:set>
                                      <p:cBhvr>
                                        <p:cTn id="28" dur="1" fill="hold">
                                          <p:stCondLst>
                                            <p:cond delay="0"/>
                                          </p:stCondLst>
                                        </p:cTn>
                                        <p:tgtEl>
                                          <p:spTgt spid="22"/>
                                        </p:tgtEl>
                                        <p:attrNameLst>
                                          <p:attrName>style.visibility</p:attrName>
                                        </p:attrNameLst>
                                      </p:cBhvr>
                                      <p:to>
                                        <p:strVal val="visible"/>
                                      </p:to>
                                    </p:set>
                                    <p:anim calcmode="lin" valueType="num">
                                      <p:cBhvr>
                                        <p:cTn id="29" dur="1000" fill="hold"/>
                                        <p:tgtEl>
                                          <p:spTgt spid="22"/>
                                        </p:tgtEl>
                                        <p:attrNameLst>
                                          <p:attrName>ppt_w</p:attrName>
                                        </p:attrNameLst>
                                      </p:cBhvr>
                                      <p:tavLst>
                                        <p:tav tm="0">
                                          <p:val>
                                            <p:fltVal val="0"/>
                                          </p:val>
                                        </p:tav>
                                        <p:tav tm="100000">
                                          <p:val>
                                            <p:strVal val="#ppt_w"/>
                                          </p:val>
                                        </p:tav>
                                      </p:tavLst>
                                    </p:anim>
                                    <p:anim calcmode="lin" valueType="num">
                                      <p:cBhvr>
                                        <p:cTn id="30" dur="1000" fill="hold"/>
                                        <p:tgtEl>
                                          <p:spTgt spid="22"/>
                                        </p:tgtEl>
                                        <p:attrNameLst>
                                          <p:attrName>ppt_h</p:attrName>
                                        </p:attrNameLst>
                                      </p:cBhvr>
                                      <p:tavLst>
                                        <p:tav tm="0">
                                          <p:val>
                                            <p:fltVal val="0"/>
                                          </p:val>
                                        </p:tav>
                                        <p:tav tm="100000">
                                          <p:val>
                                            <p:strVal val="#ppt_h"/>
                                          </p:val>
                                        </p:tav>
                                      </p:tavLst>
                                    </p:anim>
                                    <p:animEffect transition="in" filter="fade">
                                      <p:cBhvr>
                                        <p:cTn id="3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704421" y="1227756"/>
            <a:ext cx="7848600" cy="5059363"/>
          </a:xfrm>
        </p:spPr>
        <p:txBody>
          <a:bodyPr/>
          <a:lstStyle/>
          <a:p>
            <a:r>
              <a:rPr lang="en-US" altLang="en-US" dirty="0"/>
              <a:t>Yellow</a:t>
            </a:r>
          </a:p>
          <a:p>
            <a:endParaRPr lang="en-US" altLang="en-US" dirty="0"/>
          </a:p>
        </p:txBody>
      </p:sp>
      <p:sp>
        <p:nvSpPr>
          <p:cNvPr id="152578" name="Rectangle 2"/>
          <p:cNvSpPr>
            <a:spLocks noGrp="1" noChangeArrowheads="1"/>
          </p:cNvSpPr>
          <p:nvPr>
            <p:ph type="title"/>
          </p:nvPr>
        </p:nvSpPr>
        <p:spPr/>
        <p:txBody>
          <a:bodyPr/>
          <a:lstStyle/>
          <a:p>
            <a:pPr fontAlgn="auto">
              <a:spcAft>
                <a:spcPts val="0"/>
              </a:spcAft>
              <a:defRPr/>
            </a:pPr>
            <a:r>
              <a:rPr lang="en-US" altLang="en-US" dirty="0"/>
              <a:t>Taxiway - markings</a:t>
            </a:r>
          </a:p>
        </p:txBody>
      </p:sp>
      <p:pic>
        <p:nvPicPr>
          <p:cNvPr id="30722" name="Picture 2" descr="http://www.askacfi.com/wordpress/wp-content/uploads/2008/08/060118runway.jpg">
            <a:hlinkClick r:id="rId3" tooltip="060118runway"/>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61" r="25214" b="56236"/>
          <a:stretch/>
        </p:blipFill>
        <p:spPr bwMode="auto">
          <a:xfrm>
            <a:off x="838200" y="3757438"/>
            <a:ext cx="7714821" cy="163449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6858000" y="3581400"/>
            <a:ext cx="342900" cy="83820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5562600" y="3112532"/>
            <a:ext cx="2209800" cy="369332"/>
          </a:xfrm>
          <a:prstGeom prst="rect">
            <a:avLst/>
          </a:prstGeom>
          <a:noFill/>
        </p:spPr>
        <p:txBody>
          <a:bodyPr wrap="square" rtlCol="0">
            <a:spAutoFit/>
          </a:bodyPr>
          <a:lstStyle/>
          <a:p>
            <a:r>
              <a:rPr lang="en-US" dirty="0"/>
              <a:t>Taxiway Centerline</a:t>
            </a:r>
          </a:p>
        </p:txBody>
      </p:sp>
      <p:cxnSp>
        <p:nvCxnSpPr>
          <p:cNvPr id="7" name="Straight Connector 6"/>
          <p:cNvCxnSpPr/>
          <p:nvPr/>
        </p:nvCxnSpPr>
        <p:spPr>
          <a:xfrm>
            <a:off x="1828800" y="3286899"/>
            <a:ext cx="457200" cy="751701"/>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1219200" y="2438400"/>
            <a:ext cx="2590800" cy="646331"/>
          </a:xfrm>
          <a:prstGeom prst="rect">
            <a:avLst/>
          </a:prstGeom>
          <a:noFill/>
        </p:spPr>
        <p:txBody>
          <a:bodyPr wrap="square" rtlCol="0">
            <a:spAutoFit/>
          </a:bodyPr>
          <a:lstStyle/>
          <a:p>
            <a:r>
              <a:rPr lang="en-US" dirty="0"/>
              <a:t>Runway Hold Short Markings</a:t>
            </a:r>
          </a:p>
        </p:txBody>
      </p:sp>
    </p:spTree>
    <p:extLst>
      <p:ext uri="{BB962C8B-B14F-4D97-AF65-F5344CB8AC3E}">
        <p14:creationId xmlns:p14="http://schemas.microsoft.com/office/powerpoint/2010/main" val="304916751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Blue taxiway edge light or reflectors</a:t>
            </a:r>
          </a:p>
        </p:txBody>
      </p:sp>
      <p:sp>
        <p:nvSpPr>
          <p:cNvPr id="3" name="Title 2"/>
          <p:cNvSpPr>
            <a:spLocks noGrp="1"/>
          </p:cNvSpPr>
          <p:nvPr>
            <p:ph type="title"/>
          </p:nvPr>
        </p:nvSpPr>
        <p:spPr/>
        <p:txBody>
          <a:bodyPr/>
          <a:lstStyle/>
          <a:p>
            <a:r>
              <a:rPr lang="en-US" dirty="0"/>
              <a:t>Taxiway - lighting</a:t>
            </a:r>
          </a:p>
        </p:txBody>
      </p:sp>
      <p:pic>
        <p:nvPicPr>
          <p:cNvPr id="5" name="Picture 13" descr="Twy Light -lite"/>
          <p:cNvPicPr>
            <a:picLocks noChangeAspect="1" noChangeArrowheads="1"/>
          </p:cNvPicPr>
          <p:nvPr/>
        </p:nvPicPr>
        <p:blipFill>
          <a:blip r:embed="rId3">
            <a:extLst>
              <a:ext uri="{28A0092B-C50C-407E-A947-70E740481C1C}">
                <a14:useLocalDpi xmlns:a14="http://schemas.microsoft.com/office/drawing/2010/main" val="0"/>
              </a:ext>
            </a:extLst>
          </a:blip>
          <a:srcRect l="22878" r="25893"/>
          <a:stretch>
            <a:fillRect/>
          </a:stretch>
        </p:blipFill>
        <p:spPr bwMode="auto">
          <a:xfrm>
            <a:off x="1524000" y="2157976"/>
            <a:ext cx="2036763" cy="466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2" descr="Solar Taxiway Edge 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648200"/>
            <a:ext cx="1746251" cy="1746251"/>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C:\Users\madou\AppData\Local\Temp\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0360" y="2625191"/>
            <a:ext cx="1524000" cy="404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53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Taxiway - signage</a:t>
            </a:r>
          </a:p>
        </p:txBody>
      </p:sp>
      <p:pic>
        <p:nvPicPr>
          <p:cNvPr id="5" name="Picture 5"/>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0417" t="13336" r="25610" b="19842"/>
          <a:stretch/>
        </p:blipFill>
        <p:spPr bwMode="auto">
          <a:xfrm>
            <a:off x="2155916" y="3124200"/>
            <a:ext cx="4679768" cy="35890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oup 29"/>
          <p:cNvGrpSpPr/>
          <p:nvPr/>
        </p:nvGrpSpPr>
        <p:grpSpPr>
          <a:xfrm>
            <a:off x="6629400" y="4799706"/>
            <a:ext cx="2254432" cy="640777"/>
            <a:chOff x="6629400" y="3404354"/>
            <a:chExt cx="2254432" cy="640777"/>
          </a:xfrm>
        </p:grpSpPr>
        <p:sp>
          <p:nvSpPr>
            <p:cNvPr id="15" name="TextBox 14"/>
            <p:cNvSpPr txBox="1"/>
            <p:nvPr/>
          </p:nvSpPr>
          <p:spPr>
            <a:xfrm>
              <a:off x="7315200" y="3404354"/>
              <a:ext cx="1568632"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bg1"/>
                  </a:solidFill>
                </a:rPr>
                <a:t>A =  Alpha</a:t>
              </a:r>
            </a:p>
          </p:txBody>
        </p:sp>
        <p:cxnSp>
          <p:nvCxnSpPr>
            <p:cNvPr id="6" name="Straight Arrow Connector 5"/>
            <p:cNvCxnSpPr/>
            <p:nvPr/>
          </p:nvCxnSpPr>
          <p:spPr>
            <a:xfrm flipH="1">
              <a:off x="6629400" y="3589020"/>
              <a:ext cx="685800" cy="45611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grpSp>
        <p:nvGrpSpPr>
          <p:cNvPr id="29" name="Group 28"/>
          <p:cNvGrpSpPr/>
          <p:nvPr/>
        </p:nvGrpSpPr>
        <p:grpSpPr>
          <a:xfrm>
            <a:off x="838200" y="3589020"/>
            <a:ext cx="7802880" cy="1759131"/>
            <a:chOff x="762000" y="2286000"/>
            <a:chExt cx="7802880" cy="1759131"/>
          </a:xfrm>
        </p:grpSpPr>
        <p:sp>
          <p:nvSpPr>
            <p:cNvPr id="19" name="TextBox 18"/>
            <p:cNvSpPr txBox="1"/>
            <p:nvPr/>
          </p:nvSpPr>
          <p:spPr>
            <a:xfrm>
              <a:off x="7239000" y="2286000"/>
              <a:ext cx="13258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bg1"/>
                  </a:solidFill>
                </a:rPr>
                <a:t>D = Delta</a:t>
              </a:r>
            </a:p>
          </p:txBody>
        </p:sp>
        <p:cxnSp>
          <p:nvCxnSpPr>
            <p:cNvPr id="12" name="Straight Arrow Connector 11"/>
            <p:cNvCxnSpPr/>
            <p:nvPr/>
          </p:nvCxnSpPr>
          <p:spPr>
            <a:xfrm flipH="1">
              <a:off x="5303520" y="2655332"/>
              <a:ext cx="1935480" cy="108608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nvGrpSpPr>
            <p:cNvPr id="28" name="Group 27"/>
            <p:cNvGrpSpPr/>
            <p:nvPr/>
          </p:nvGrpSpPr>
          <p:grpSpPr>
            <a:xfrm>
              <a:off x="762000" y="3632409"/>
              <a:ext cx="2133600" cy="412722"/>
              <a:chOff x="762000" y="3632409"/>
              <a:chExt cx="2133600" cy="412722"/>
            </a:xfrm>
          </p:grpSpPr>
          <p:sp>
            <p:nvSpPr>
              <p:cNvPr id="20" name="TextBox 19"/>
              <p:cNvSpPr txBox="1"/>
              <p:nvPr/>
            </p:nvSpPr>
            <p:spPr>
              <a:xfrm>
                <a:off x="762000" y="3632409"/>
                <a:ext cx="12954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bg1"/>
                    </a:solidFill>
                  </a:rPr>
                  <a:t>D = Delta</a:t>
                </a:r>
              </a:p>
            </p:txBody>
          </p:sp>
          <p:cxnSp>
            <p:nvCxnSpPr>
              <p:cNvPr id="14" name="Straight Arrow Connector 13"/>
              <p:cNvCxnSpPr>
                <a:stCxn id="20" idx="3"/>
              </p:cNvCxnSpPr>
              <p:nvPr/>
            </p:nvCxnSpPr>
            <p:spPr>
              <a:xfrm>
                <a:off x="2057400" y="3817075"/>
                <a:ext cx="838200" cy="228056"/>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grpSp>
      <p:grpSp>
        <p:nvGrpSpPr>
          <p:cNvPr id="27" name="Group 26"/>
          <p:cNvGrpSpPr/>
          <p:nvPr/>
        </p:nvGrpSpPr>
        <p:grpSpPr>
          <a:xfrm>
            <a:off x="457200" y="3325313"/>
            <a:ext cx="3940629" cy="1908810"/>
            <a:chOff x="555171" y="2286000"/>
            <a:chExt cx="3940629" cy="1908810"/>
          </a:xfrm>
        </p:grpSpPr>
        <p:sp>
          <p:nvSpPr>
            <p:cNvPr id="22" name="TextBox 21"/>
            <p:cNvSpPr txBox="1"/>
            <p:nvPr/>
          </p:nvSpPr>
          <p:spPr>
            <a:xfrm>
              <a:off x="555171" y="2286000"/>
              <a:ext cx="1502229"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bg1"/>
                  </a:solidFill>
                </a:rPr>
                <a:t>B = Bravo</a:t>
              </a:r>
            </a:p>
          </p:txBody>
        </p:sp>
        <p:cxnSp>
          <p:nvCxnSpPr>
            <p:cNvPr id="23" name="Straight Arrow Connector 22"/>
            <p:cNvCxnSpPr>
              <a:stCxn id="22" idx="3"/>
            </p:cNvCxnSpPr>
            <p:nvPr/>
          </p:nvCxnSpPr>
          <p:spPr>
            <a:xfrm>
              <a:off x="2057400" y="2470666"/>
              <a:ext cx="1828800" cy="42493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a:off x="2990850" y="2686943"/>
              <a:ext cx="1504950" cy="1507867"/>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grpSp>
      <p:sp>
        <p:nvSpPr>
          <p:cNvPr id="17" name="Rectangle 3"/>
          <p:cNvSpPr>
            <a:spLocks noGrp="1" noChangeArrowheads="1"/>
          </p:cNvSpPr>
          <p:nvPr>
            <p:ph idx="1"/>
          </p:nvPr>
        </p:nvSpPr>
        <p:spPr>
          <a:xfrm>
            <a:off x="704421" y="1227756"/>
            <a:ext cx="7848600" cy="5059363"/>
          </a:xfrm>
        </p:spPr>
        <p:txBody>
          <a:bodyPr/>
          <a:lstStyle/>
          <a:p>
            <a:r>
              <a:rPr lang="en-US" altLang="en-US" dirty="0"/>
              <a:t>Taxiways are phonetically pronounced as listed below, a full list of can be found in the Ground Vehicle Operations Manual.</a:t>
            </a:r>
          </a:p>
          <a:p>
            <a:endParaRPr lang="en-US" altLang="en-US" dirty="0"/>
          </a:p>
        </p:txBody>
      </p:sp>
    </p:spTree>
    <p:extLst>
      <p:ext uri="{BB962C8B-B14F-4D97-AF65-F5344CB8AC3E}">
        <p14:creationId xmlns:p14="http://schemas.microsoft.com/office/powerpoint/2010/main" val="376860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10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80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50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Location Sign has a black background and yellow lettering</a:t>
            </a:r>
          </a:p>
          <a:p>
            <a:endParaRPr lang="en-US" dirty="0"/>
          </a:p>
          <a:p>
            <a:r>
              <a:rPr lang="en-US" dirty="0"/>
              <a:t>Directional…which taxiway you’re approaching and their direction.</a:t>
            </a:r>
          </a:p>
          <a:p>
            <a:endParaRPr lang="en-US" dirty="0"/>
          </a:p>
          <a:p>
            <a:r>
              <a:rPr lang="en-US" dirty="0"/>
              <a:t>Good way to remember is Black is             where your at and yellow is where to go</a:t>
            </a:r>
          </a:p>
          <a:p>
            <a:endParaRPr lang="en-US" dirty="0"/>
          </a:p>
        </p:txBody>
      </p:sp>
      <p:sp>
        <p:nvSpPr>
          <p:cNvPr id="3" name="Title 2"/>
          <p:cNvSpPr>
            <a:spLocks noGrp="1"/>
          </p:cNvSpPr>
          <p:nvPr>
            <p:ph type="title"/>
          </p:nvPr>
        </p:nvSpPr>
        <p:spPr/>
        <p:txBody>
          <a:bodyPr/>
          <a:lstStyle/>
          <a:p>
            <a:r>
              <a:rPr lang="en-US" dirty="0"/>
              <a:t>Taxiway - signage</a:t>
            </a:r>
          </a:p>
        </p:txBody>
      </p:sp>
      <p:pic>
        <p:nvPicPr>
          <p:cNvPr id="32770" name="Picture 2" descr="V:\Airport\Airport Division\Airport Pictures\Signs and Markings\104_009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 t="4615" r="231" b="29236"/>
          <a:stretch/>
        </p:blipFill>
        <p:spPr bwMode="auto">
          <a:xfrm>
            <a:off x="6553200" y="1828800"/>
            <a:ext cx="2008963" cy="9967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V:\Airport\Airport Division\Airport Pictures\Signs and Markings\104_01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67" t="30788" r="20368" b="30352"/>
          <a:stretch/>
        </p:blipFill>
        <p:spPr bwMode="auto">
          <a:xfrm>
            <a:off x="6795681" y="3477658"/>
            <a:ext cx="1524000" cy="8170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696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Taxiway &amp; Hold Short Sign – indicated you are approaching a runway and </a:t>
            </a:r>
            <a:r>
              <a:rPr lang="en-US" u="sng" dirty="0"/>
              <a:t>must stop</a:t>
            </a:r>
            <a:r>
              <a:rPr lang="en-US" dirty="0"/>
              <a:t> at the sign and get an </a:t>
            </a:r>
            <a:r>
              <a:rPr lang="en-US" u="sng" dirty="0"/>
              <a:t>escort before proceeding</a:t>
            </a:r>
            <a:r>
              <a:rPr lang="en-US" dirty="0"/>
              <a:t> out on the runway.</a:t>
            </a:r>
          </a:p>
          <a:p>
            <a:endParaRPr lang="en-US" dirty="0"/>
          </a:p>
        </p:txBody>
      </p:sp>
      <p:sp>
        <p:nvSpPr>
          <p:cNvPr id="3" name="Title 2"/>
          <p:cNvSpPr>
            <a:spLocks noGrp="1"/>
          </p:cNvSpPr>
          <p:nvPr>
            <p:ph type="title"/>
          </p:nvPr>
        </p:nvSpPr>
        <p:spPr/>
        <p:txBody>
          <a:bodyPr/>
          <a:lstStyle/>
          <a:p>
            <a:r>
              <a:rPr lang="en-US" dirty="0"/>
              <a:t>Taxiway - signage</a:t>
            </a:r>
          </a:p>
        </p:txBody>
      </p:sp>
      <p:pic>
        <p:nvPicPr>
          <p:cNvPr id="34818" name="Picture 2" descr="V:\Airport\Airport Division\Airport Pictures\Signs and Markings\100_053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434" b="17023"/>
          <a:stretch/>
        </p:blipFill>
        <p:spPr bwMode="auto">
          <a:xfrm>
            <a:off x="2743200" y="3505200"/>
            <a:ext cx="3490119" cy="14801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660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8"/>
          <p:cNvSpPr>
            <a:spLocks noGrp="1" noChangeArrowheads="1"/>
          </p:cNvSpPr>
          <p:nvPr>
            <p:ph idx="1"/>
          </p:nvPr>
        </p:nvSpPr>
        <p:spPr>
          <a:xfrm>
            <a:off x="762000" y="1295400"/>
            <a:ext cx="7543800" cy="4800600"/>
          </a:xfrm>
        </p:spPr>
        <p:txBody>
          <a:bodyPr/>
          <a:lstStyle/>
          <a:p>
            <a:pPr marL="109537" indent="0">
              <a:buNone/>
            </a:pPr>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sp>
        <p:nvSpPr>
          <p:cNvPr id="428039" name="Rectangle 7"/>
          <p:cNvSpPr>
            <a:spLocks noGrp="1" noChangeArrowheads="1"/>
          </p:cNvSpPr>
          <p:nvPr>
            <p:ph type="title"/>
          </p:nvPr>
        </p:nvSpPr>
        <p:spPr/>
        <p:txBody>
          <a:bodyPr/>
          <a:lstStyle/>
          <a:p>
            <a:pPr fontAlgn="auto">
              <a:spcAft>
                <a:spcPts val="0"/>
              </a:spcAft>
              <a:defRPr/>
            </a:pPr>
            <a:r>
              <a:rPr lang="en-US" altLang="en-US" dirty="0"/>
              <a:t>Hot Spot - Taxiway Delta</a:t>
            </a:r>
          </a:p>
        </p:txBody>
      </p:sp>
      <p:pic>
        <p:nvPicPr>
          <p:cNvPr id="7" name="Picture 5"/>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21329" t="13336" r="10662" b="39196"/>
          <a:stretch/>
        </p:blipFill>
        <p:spPr bwMode="auto">
          <a:xfrm>
            <a:off x="1524000" y="3733800"/>
            <a:ext cx="6324599" cy="26828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200400" y="5516562"/>
            <a:ext cx="3124200" cy="3810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Content Placeholder 1"/>
          <p:cNvSpPr txBox="1">
            <a:spLocks/>
          </p:cNvSpPr>
          <p:nvPr/>
        </p:nvSpPr>
        <p:spPr bwMode="auto">
          <a:xfrm>
            <a:off x="457200" y="1371600"/>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a:t>Taxiway Delta between Taxiway Alpha and Bravo is designated and airport Hot Spot: </a:t>
            </a:r>
          </a:p>
          <a:p>
            <a:pPr lvl="2"/>
            <a:r>
              <a:rPr lang="en-US" dirty="0"/>
              <a:t>A location with a history of potential risk of collision and where heightened attention by pilots and </a:t>
            </a:r>
            <a:r>
              <a:rPr lang="en-US" u="sng" dirty="0">
                <a:effectLst>
                  <a:glow rad="127000">
                    <a:schemeClr val="accent3"/>
                  </a:glow>
                </a:effectLst>
              </a:rPr>
              <a:t>drivers</a:t>
            </a:r>
            <a:r>
              <a:rPr lang="en-US" dirty="0">
                <a:effectLst>
                  <a:glow rad="127000">
                    <a:schemeClr val="accent3"/>
                  </a:glow>
                </a:effectLst>
              </a:rPr>
              <a:t> </a:t>
            </a:r>
            <a:r>
              <a:rPr lang="en-US" dirty="0"/>
              <a:t>is necessary.</a:t>
            </a:r>
            <a:endParaRPr lang="en-US" dirty="0">
              <a:effectLst>
                <a:glow rad="127000">
                  <a:schemeClr val="accent3"/>
                </a:glow>
              </a:effectLst>
            </a:endParaRPr>
          </a:p>
          <a:p>
            <a:endParaRPr lang="en-US" dirty="0"/>
          </a:p>
        </p:txBody>
      </p:sp>
    </p:spTree>
    <p:custDataLst>
      <p:tags r:id="rId1"/>
    </p:custDataLst>
    <p:extLst>
      <p:ext uri="{BB962C8B-B14F-4D97-AF65-F5344CB8AC3E}">
        <p14:creationId xmlns:p14="http://schemas.microsoft.com/office/powerpoint/2010/main" val="216207904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a:xfrm>
            <a:off x="533400" y="609600"/>
            <a:ext cx="8229600" cy="4525963"/>
          </a:xfrm>
        </p:spPr>
        <p:txBody>
          <a:bodyPr/>
          <a:lstStyle/>
          <a:p>
            <a:pPr algn="ctr">
              <a:buFontTx/>
              <a:buNone/>
            </a:pPr>
            <a:endParaRPr lang="en-US" altLang="en-US" dirty="0"/>
          </a:p>
          <a:p>
            <a:pPr algn="ctr">
              <a:buFontTx/>
              <a:buNone/>
            </a:pPr>
            <a:r>
              <a:rPr lang="en-US" altLang="en-US" sz="2400" dirty="0"/>
              <a:t>Helicopters cross Taxiway Delta very low to/from the FATOs or </a:t>
            </a:r>
            <a:r>
              <a:rPr lang="en-US" altLang="en-US" sz="2400" dirty="0" err="1"/>
              <a:t>Heli</a:t>
            </a:r>
            <a:r>
              <a:rPr lang="en-US" altLang="en-US" sz="2400" dirty="0"/>
              <a:t> Spot 1,2,3, 4</a:t>
            </a:r>
          </a:p>
          <a:p>
            <a:pPr algn="ctr">
              <a:buFontTx/>
              <a:buNone/>
            </a:pPr>
            <a:r>
              <a:rPr lang="en-US" altLang="en-US" sz="2400" dirty="0"/>
              <a:t> (Final Approach &amp; Take-off Area) </a:t>
            </a:r>
          </a:p>
          <a:p>
            <a:pPr algn="ctr">
              <a:buFontTx/>
              <a:buNone/>
            </a:pPr>
            <a:r>
              <a:rPr lang="en-US" altLang="en-US" sz="2400" b="1" dirty="0">
                <a:solidFill>
                  <a:srgbClr val="FF9900"/>
                </a:solidFill>
                <a:effectLst>
                  <a:glow rad="63500">
                    <a:schemeClr val="accent3">
                      <a:lumMod val="50000"/>
                      <a:alpha val="40000"/>
                    </a:schemeClr>
                  </a:glow>
                </a:effectLst>
                <a:latin typeface="Atlanta" panose="020B0502020202020204" pitchFamily="34" charset="0"/>
              </a:rPr>
              <a:t>USE EXTREME CAUTION</a:t>
            </a:r>
          </a:p>
          <a:p>
            <a:pPr algn="ctr">
              <a:buFontTx/>
              <a:buNone/>
            </a:pPr>
            <a:r>
              <a:rPr lang="en-US" altLang="en-US" sz="2400" dirty="0"/>
              <a:t>When traveling on Taxiway Delta</a:t>
            </a:r>
          </a:p>
          <a:p>
            <a:pPr algn="ctr">
              <a:buFontTx/>
              <a:buNone/>
            </a:pPr>
            <a:endParaRPr lang="en-US" altLang="en-US" dirty="0"/>
          </a:p>
        </p:txBody>
      </p:sp>
      <p:sp>
        <p:nvSpPr>
          <p:cNvPr id="2560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663DE8-54F8-4FA9-8755-F30F1864CF7E}" type="slidenum">
              <a:rPr lang="en-US" altLang="en-US"/>
              <a:pPr eaLnBrk="1" hangingPunct="1"/>
              <a:t>27</a:t>
            </a:fld>
            <a:endParaRPr lang="en-US" altLang="en-US"/>
          </a:p>
        </p:txBody>
      </p:sp>
      <p:sp>
        <p:nvSpPr>
          <p:cNvPr id="248840" name="Rectangle 8"/>
          <p:cNvSpPr>
            <a:spLocks noGrp="1" noChangeArrowheads="1"/>
          </p:cNvSpPr>
          <p:nvPr>
            <p:ph type="title"/>
          </p:nvPr>
        </p:nvSpPr>
        <p:spPr>
          <a:xfrm>
            <a:off x="457200" y="0"/>
            <a:ext cx="8229600" cy="1143000"/>
          </a:xfrm>
        </p:spPr>
        <p:txBody>
          <a:bodyPr anchorCtr="1"/>
          <a:lstStyle/>
          <a:p>
            <a:pPr fontAlgn="auto">
              <a:spcAft>
                <a:spcPts val="0"/>
              </a:spcAft>
              <a:defRPr/>
            </a:pPr>
            <a:r>
              <a:rPr lang="en-US" altLang="en-US" sz="4800"/>
              <a:t>HOT SPOT</a:t>
            </a:r>
          </a:p>
        </p:txBody>
      </p:sp>
      <p:pic>
        <p:nvPicPr>
          <p:cNvPr id="25605" name="Picture 9" descr="100_0462"/>
          <p:cNvPicPr>
            <a:picLocks noChangeAspect="1" noChangeArrowheads="1"/>
          </p:cNvPicPr>
          <p:nvPr/>
        </p:nvPicPr>
        <p:blipFill>
          <a:blip r:embed="rId3">
            <a:extLst>
              <a:ext uri="{28A0092B-C50C-407E-A947-70E740481C1C}">
                <a14:useLocalDpi xmlns:a14="http://schemas.microsoft.com/office/drawing/2010/main" val="0"/>
              </a:ext>
            </a:extLst>
          </a:blip>
          <a:srcRect t="18022"/>
          <a:stretch>
            <a:fillRect/>
          </a:stretch>
        </p:blipFill>
        <p:spPr bwMode="auto">
          <a:xfrm>
            <a:off x="4419600" y="3952875"/>
            <a:ext cx="4724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1" descr="100_0457"/>
          <p:cNvPicPr>
            <a:picLocks noChangeAspect="1" noChangeArrowheads="1"/>
          </p:cNvPicPr>
          <p:nvPr/>
        </p:nvPicPr>
        <p:blipFill>
          <a:blip r:embed="rId4">
            <a:extLst>
              <a:ext uri="{28A0092B-C50C-407E-A947-70E740481C1C}">
                <a14:useLocalDpi xmlns:a14="http://schemas.microsoft.com/office/drawing/2010/main" val="0"/>
              </a:ext>
            </a:extLst>
          </a:blip>
          <a:srcRect l="15079" t="25873" b="11218"/>
          <a:stretch>
            <a:fillRect/>
          </a:stretch>
        </p:blipFill>
        <p:spPr bwMode="auto">
          <a:xfrm>
            <a:off x="0" y="3962400"/>
            <a:ext cx="4419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C:\Users\madou\AppData\Local\Microsoft\Windows\Temporary Internet Files\Content.IE5\J0X71BZG\MC900078790[1].wmf"/>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8725" y="4434509"/>
            <a:ext cx="2490349" cy="23853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88925" y="4572000"/>
            <a:ext cx="1190149" cy="52322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Stop</a:t>
            </a:r>
          </a:p>
        </p:txBody>
      </p:sp>
    </p:spTree>
    <p:extLst>
      <p:ext uri="{BB962C8B-B14F-4D97-AF65-F5344CB8AC3E}">
        <p14:creationId xmlns:p14="http://schemas.microsoft.com/office/powerpoint/2010/main" val="278978942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537" indent="0">
              <a:buNone/>
            </a:pPr>
            <a:r>
              <a:rPr lang="en-US" dirty="0"/>
              <a:t>…is a perception of environmental elements with respect to time and space…it is how you understand information, event’s and how one’s actions will impact events– both immediately and in the future. </a:t>
            </a:r>
          </a:p>
          <a:p>
            <a:pPr marL="109537" indent="0">
              <a:buNone/>
            </a:pPr>
            <a:r>
              <a:rPr lang="en-US" dirty="0"/>
              <a:t> </a:t>
            </a:r>
          </a:p>
          <a:p>
            <a:pPr marL="109537" indent="0">
              <a:buNone/>
            </a:pPr>
            <a:r>
              <a:rPr lang="en-US" dirty="0"/>
              <a:t>…maintain positive situational awareness when on the airfield – EVERYWHERE you go</a:t>
            </a:r>
          </a:p>
          <a:p>
            <a:pPr marL="109537" indent="0">
              <a:buNone/>
            </a:pPr>
            <a:endParaRPr lang="en-US" dirty="0"/>
          </a:p>
          <a:p>
            <a:pPr marL="109537" indent="0">
              <a:buNone/>
            </a:pPr>
            <a:endParaRPr lang="en-US" dirty="0"/>
          </a:p>
        </p:txBody>
      </p:sp>
      <p:sp>
        <p:nvSpPr>
          <p:cNvPr id="3" name="Title 2"/>
          <p:cNvSpPr>
            <a:spLocks noGrp="1"/>
          </p:cNvSpPr>
          <p:nvPr>
            <p:ph type="title"/>
          </p:nvPr>
        </p:nvSpPr>
        <p:spPr/>
        <p:txBody>
          <a:bodyPr/>
          <a:lstStyle/>
          <a:p>
            <a:r>
              <a:rPr lang="en-US" dirty="0"/>
              <a:t>Situational Awareness</a:t>
            </a:r>
          </a:p>
        </p:txBody>
      </p:sp>
      <p:pic>
        <p:nvPicPr>
          <p:cNvPr id="4" name="Picture 4" descr="/pics/misc/situational_awareness_large.gif"/>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4816099"/>
            <a:ext cx="3810000" cy="203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96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419100" y="9524"/>
            <a:ext cx="8610600" cy="1819275"/>
          </a:xfrm>
        </p:spPr>
        <p:txBody>
          <a:bodyPr>
            <a:normAutofit fontScale="90000"/>
          </a:bodyPr>
          <a:lstStyle/>
          <a:p>
            <a:pPr algn="ctr" fontAlgn="auto">
              <a:spcAft>
                <a:spcPts val="0"/>
              </a:spcAft>
              <a:defRPr/>
            </a:pPr>
            <a:r>
              <a:rPr lang="en-US" altLang="en-US" dirty="0"/>
              <a:t>Situational Awareness </a:t>
            </a:r>
            <a:br>
              <a:rPr lang="en-US" altLang="en-US" dirty="0"/>
            </a:br>
            <a:r>
              <a:rPr lang="en-US" altLang="en-US" dirty="0"/>
              <a:t>Paramount to your Personal Safety</a:t>
            </a:r>
          </a:p>
        </p:txBody>
      </p:sp>
      <p:sp>
        <p:nvSpPr>
          <p:cNvPr id="26628" name="AutoShape 5" descr="photo_zoom"/>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26629" name="Picture 7" descr="1118210233_51cf4a1f86_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1462"/>
            <a:ext cx="9144000" cy="53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toplooklisten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5783262"/>
            <a:ext cx="1589906" cy="104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22027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711700"/>
          </a:xfrm>
        </p:spPr>
        <p:txBody>
          <a:bodyPr/>
          <a:lstStyle/>
          <a:p>
            <a:pPr marL="109537" indent="0">
              <a:buNone/>
            </a:pPr>
            <a:r>
              <a:rPr lang="en-US" dirty="0"/>
              <a:t>FAA States:</a:t>
            </a:r>
          </a:p>
          <a:p>
            <a:pPr marL="109537" indent="0">
              <a:buNone/>
            </a:pPr>
            <a:r>
              <a:rPr lang="en-US" dirty="0"/>
              <a:t>…responsibility rests with the airport operator to establish procedures and policies concerning vehicle access on airport.</a:t>
            </a:r>
          </a:p>
          <a:p>
            <a:endParaRPr lang="en-US" dirty="0"/>
          </a:p>
          <a:p>
            <a:pPr marL="109537" indent="0">
              <a:buNone/>
            </a:pPr>
            <a:r>
              <a:rPr lang="en-US" dirty="0"/>
              <a:t>…keep vehicular and pedestrian activity on the airside of the airport to a minimum…limited to those vehicles necessary to support the operation of aircraft services and maintenance of the airport.</a:t>
            </a:r>
          </a:p>
          <a:p>
            <a:pPr marL="109537" indent="0">
              <a:buNone/>
            </a:pPr>
            <a:endParaRPr lang="en-US" dirty="0"/>
          </a:p>
        </p:txBody>
      </p:sp>
      <p:sp>
        <p:nvSpPr>
          <p:cNvPr id="3" name="Title 2"/>
          <p:cNvSpPr>
            <a:spLocks noGrp="1"/>
          </p:cNvSpPr>
          <p:nvPr>
            <p:ph type="title"/>
          </p:nvPr>
        </p:nvSpPr>
        <p:spPr/>
        <p:txBody>
          <a:bodyPr>
            <a:normAutofit/>
          </a:bodyPr>
          <a:lstStyle/>
          <a:p>
            <a:r>
              <a:rPr lang="en-US" dirty="0"/>
              <a:t>Why? 		</a:t>
            </a:r>
          </a:p>
        </p:txBody>
      </p:sp>
    </p:spTree>
    <p:extLst>
      <p:ext uri="{BB962C8B-B14F-4D97-AF65-F5344CB8AC3E}">
        <p14:creationId xmlns:p14="http://schemas.microsoft.com/office/powerpoint/2010/main" val="1688437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6" name="Rectangle 8"/>
          <p:cNvSpPr>
            <a:spLocks noGrp="1" noChangeArrowheads="1"/>
          </p:cNvSpPr>
          <p:nvPr>
            <p:ph type="title"/>
          </p:nvPr>
        </p:nvSpPr>
        <p:spPr/>
        <p:txBody>
          <a:bodyPr>
            <a:normAutofit fontScale="90000"/>
          </a:bodyPr>
          <a:lstStyle/>
          <a:p>
            <a:pPr algn="ctr" fontAlgn="auto">
              <a:spcAft>
                <a:spcPts val="0"/>
              </a:spcAft>
              <a:defRPr/>
            </a:pPr>
            <a:r>
              <a:rPr lang="en-US" altLang="en-US" dirty="0"/>
              <a:t>Situational Awareness </a:t>
            </a:r>
            <a:br>
              <a:rPr lang="en-US" altLang="en-US" dirty="0"/>
            </a:br>
            <a:r>
              <a:rPr lang="en-US" altLang="en-US" dirty="0"/>
              <a:t>Paramount to your Personal Safety</a:t>
            </a:r>
          </a:p>
        </p:txBody>
      </p:sp>
      <p:pic>
        <p:nvPicPr>
          <p:cNvPr id="27652" name="Picture 4" descr="IMG_6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toplooklisten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9020" y="5943600"/>
            <a:ext cx="1385454"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265874"/>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To Operate in the AMA you must:</a:t>
            </a:r>
          </a:p>
          <a:p>
            <a:pPr lvl="2"/>
            <a:r>
              <a:rPr lang="en-US" dirty="0"/>
              <a:t>Authorization by your supervisor AND</a:t>
            </a:r>
          </a:p>
          <a:p>
            <a:pPr lvl="2"/>
            <a:r>
              <a:rPr lang="en-US" dirty="0"/>
              <a:t>Approved by the Airport Management Office</a:t>
            </a:r>
          </a:p>
          <a:p>
            <a:pPr lvl="2"/>
            <a:endParaRPr lang="en-US" dirty="0"/>
          </a:p>
          <a:p>
            <a:r>
              <a:rPr lang="en-US" dirty="0"/>
              <a:t>Runway Access is Not Permitted</a:t>
            </a:r>
          </a:p>
          <a:p>
            <a:pPr lvl="2"/>
            <a:r>
              <a:rPr lang="en-US" dirty="0"/>
              <a:t>Escort by Airport Management Only to proceed on Runways</a:t>
            </a:r>
          </a:p>
          <a:p>
            <a:pPr marL="630238" lvl="2" indent="0">
              <a:buNone/>
            </a:pPr>
            <a:endParaRPr lang="en-US" dirty="0"/>
          </a:p>
        </p:txBody>
      </p:sp>
      <p:sp>
        <p:nvSpPr>
          <p:cNvPr id="3" name="Title 2"/>
          <p:cNvSpPr>
            <a:spLocks noGrp="1"/>
          </p:cNvSpPr>
          <p:nvPr>
            <p:ph type="title"/>
          </p:nvPr>
        </p:nvSpPr>
        <p:spPr/>
        <p:txBody>
          <a:bodyPr/>
          <a:lstStyle/>
          <a:p>
            <a:r>
              <a:rPr lang="en-US" dirty="0"/>
              <a:t>Who Can Drive in the AMA?</a:t>
            </a:r>
          </a:p>
        </p:txBody>
      </p:sp>
    </p:spTree>
    <p:extLst>
      <p:ext uri="{BB962C8B-B14F-4D97-AF65-F5344CB8AC3E}">
        <p14:creationId xmlns:p14="http://schemas.microsoft.com/office/powerpoint/2010/main" val="4287011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457200" y="1828800"/>
            <a:ext cx="8229600" cy="4178300"/>
          </a:xfrm>
        </p:spPr>
        <p:txBody>
          <a:bodyPr/>
          <a:lstStyle/>
          <a:p>
            <a:r>
              <a:rPr lang="en-US" altLang="en-US" dirty="0"/>
              <a:t>NO Privately Owned Vehicles</a:t>
            </a:r>
          </a:p>
          <a:p>
            <a:pPr marL="109537" indent="0">
              <a:buNone/>
            </a:pPr>
            <a:endParaRPr lang="en-US" altLang="en-US" dirty="0"/>
          </a:p>
          <a:p>
            <a:r>
              <a:rPr lang="en-US" altLang="en-US" dirty="0"/>
              <a:t>Authorized Vehicles ONLY</a:t>
            </a:r>
          </a:p>
          <a:p>
            <a:pPr lvl="2"/>
            <a:r>
              <a:rPr lang="en-US" altLang="en-US" dirty="0"/>
              <a:t>Authorized by Airport Management ONLY</a:t>
            </a:r>
          </a:p>
          <a:p>
            <a:pPr lvl="2"/>
            <a:r>
              <a:rPr lang="en-US" altLang="en-US" dirty="0"/>
              <a:t>Authorized Vehicles will have a permit sticker on the rear bumper</a:t>
            </a:r>
          </a:p>
          <a:p>
            <a:endParaRPr lang="en-US" altLang="en-US" dirty="0"/>
          </a:p>
          <a:p>
            <a:pPr marL="109537" indent="0" algn="ctr">
              <a:buNone/>
            </a:pPr>
            <a:endParaRPr lang="en-US" altLang="en-US" dirty="0"/>
          </a:p>
          <a:p>
            <a:pPr marL="109537" indent="0" algn="ctr">
              <a:buNone/>
            </a:pPr>
            <a:endParaRPr lang="en-US" altLang="en-US" dirty="0"/>
          </a:p>
        </p:txBody>
      </p:sp>
      <p:sp>
        <p:nvSpPr>
          <p:cNvPr id="399362" name="Rectangle 2"/>
          <p:cNvSpPr>
            <a:spLocks noGrp="1" noChangeArrowheads="1"/>
          </p:cNvSpPr>
          <p:nvPr>
            <p:ph type="title"/>
          </p:nvPr>
        </p:nvSpPr>
        <p:spPr/>
        <p:txBody>
          <a:bodyPr>
            <a:normAutofit/>
          </a:bodyPr>
          <a:lstStyle/>
          <a:p>
            <a:pPr fontAlgn="auto">
              <a:spcAft>
                <a:spcPts val="0"/>
              </a:spcAft>
              <a:defRPr/>
            </a:pPr>
            <a:r>
              <a:rPr lang="en-US" altLang="en-US" dirty="0"/>
              <a:t>Vehicles in AMA</a:t>
            </a:r>
          </a:p>
        </p:txBody>
      </p:sp>
      <p:grpSp>
        <p:nvGrpSpPr>
          <p:cNvPr id="4" name="Group 3"/>
          <p:cNvGrpSpPr/>
          <p:nvPr/>
        </p:nvGrpSpPr>
        <p:grpSpPr>
          <a:xfrm>
            <a:off x="3389086" y="4114801"/>
            <a:ext cx="1752600" cy="1600200"/>
            <a:chOff x="3399183" y="3331029"/>
            <a:chExt cx="2286000" cy="2057400"/>
          </a:xfrm>
        </p:grpSpPr>
        <p:sp>
          <p:nvSpPr>
            <p:cNvPr id="2" name="Rectangle 1"/>
            <p:cNvSpPr/>
            <p:nvPr/>
          </p:nvSpPr>
          <p:spPr>
            <a:xfrm>
              <a:off x="3399183" y="3331029"/>
              <a:ext cx="2286000" cy="2057400"/>
            </a:xfrm>
            <a:prstGeom prst="rect">
              <a:avLst/>
            </a:prstGeom>
            <a:solidFill>
              <a:srgbClr val="00B050"/>
            </a:solidFill>
            <a:ln w="7620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a:solidFill>
                    <a:schemeClr val="tx1"/>
                  </a:solidFill>
                </a:rPr>
                <a:t>BVU</a:t>
              </a:r>
            </a:p>
            <a:p>
              <a:pPr algn="ctr"/>
              <a:r>
                <a:rPr lang="en-US" sz="2800" b="1" dirty="0">
                  <a:solidFill>
                    <a:schemeClr val="tx1"/>
                  </a:solidFill>
                </a:rPr>
                <a:t>AMA</a:t>
              </a:r>
            </a:p>
            <a:p>
              <a:pPr algn="ctr"/>
              <a:endParaRPr lang="en-US" sz="2800" b="1" dirty="0">
                <a:solidFill>
                  <a:schemeClr val="tx1"/>
                </a:solidFill>
              </a:endParaRPr>
            </a:p>
          </p:txBody>
        </p:sp>
        <p:sp>
          <p:nvSpPr>
            <p:cNvPr id="3" name="Rectangle 2"/>
            <p:cNvSpPr/>
            <p:nvPr/>
          </p:nvSpPr>
          <p:spPr>
            <a:xfrm>
              <a:off x="3932583" y="4604656"/>
              <a:ext cx="12192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066</a:t>
              </a:r>
            </a:p>
          </p:txBody>
        </p:sp>
      </p:grpSp>
    </p:spTree>
    <p:extLst>
      <p:ext uri="{BB962C8B-B14F-4D97-AF65-F5344CB8AC3E}">
        <p14:creationId xmlns:p14="http://schemas.microsoft.com/office/powerpoint/2010/main" val="312517745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Access Gates</a:t>
            </a:r>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2" y="4162426"/>
            <a:ext cx="8105775"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97280" y="4586424"/>
            <a:ext cx="45719" cy="76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p:cNvSpPr/>
          <p:nvPr/>
        </p:nvSpPr>
        <p:spPr>
          <a:xfrm>
            <a:off x="8497659" y="5038726"/>
            <a:ext cx="152400" cy="76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a:off x="5608319" y="4650107"/>
            <a:ext cx="45719" cy="1219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p:cNvSpPr/>
          <p:nvPr/>
        </p:nvSpPr>
        <p:spPr>
          <a:xfrm>
            <a:off x="5027023" y="4968513"/>
            <a:ext cx="57150" cy="571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p:cNvSpPr/>
          <p:nvPr/>
        </p:nvSpPr>
        <p:spPr>
          <a:xfrm>
            <a:off x="4997089" y="4548460"/>
            <a:ext cx="77288" cy="541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Line Callout 1 11"/>
          <p:cNvSpPr/>
          <p:nvPr/>
        </p:nvSpPr>
        <p:spPr>
          <a:xfrm>
            <a:off x="1547949" y="4260736"/>
            <a:ext cx="914400" cy="314802"/>
          </a:xfrm>
          <a:prstGeom prst="borderCallout1">
            <a:avLst>
              <a:gd name="adj1" fmla="val 83332"/>
              <a:gd name="adj2" fmla="val -5476"/>
              <a:gd name="adj3" fmla="val 123341"/>
              <a:gd name="adj4" fmla="val -4499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Vehicle Gate #68 </a:t>
            </a:r>
          </a:p>
        </p:txBody>
      </p:sp>
      <p:sp>
        <p:nvSpPr>
          <p:cNvPr id="14" name="Line Callout 1 13"/>
          <p:cNvSpPr/>
          <p:nvPr/>
        </p:nvSpPr>
        <p:spPr>
          <a:xfrm>
            <a:off x="4616087" y="3857626"/>
            <a:ext cx="914400" cy="403110"/>
          </a:xfrm>
          <a:prstGeom prst="borderCallout1">
            <a:avLst>
              <a:gd name="adj1" fmla="val 107155"/>
              <a:gd name="adj2" fmla="val 43096"/>
              <a:gd name="adj3" fmla="val 157656"/>
              <a:gd name="adj4" fmla="val 4261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Pedestrian Gate #4</a:t>
            </a:r>
          </a:p>
        </p:txBody>
      </p:sp>
      <p:sp>
        <p:nvSpPr>
          <p:cNvPr id="15" name="Line Callout 1 14"/>
          <p:cNvSpPr/>
          <p:nvPr/>
        </p:nvSpPr>
        <p:spPr>
          <a:xfrm>
            <a:off x="4419600" y="5377337"/>
            <a:ext cx="914400" cy="309090"/>
          </a:xfrm>
          <a:prstGeom prst="borderCallout1">
            <a:avLst>
              <a:gd name="adj1" fmla="val -117662"/>
              <a:gd name="adj2" fmla="val 65953"/>
              <a:gd name="adj3" fmla="val -24705"/>
              <a:gd name="adj4" fmla="val 483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Pedestrian Gate #16</a:t>
            </a:r>
          </a:p>
        </p:txBody>
      </p:sp>
      <p:sp>
        <p:nvSpPr>
          <p:cNvPr id="16" name="Line Callout 1 15"/>
          <p:cNvSpPr/>
          <p:nvPr/>
        </p:nvSpPr>
        <p:spPr>
          <a:xfrm>
            <a:off x="6019800" y="4426678"/>
            <a:ext cx="838200" cy="284388"/>
          </a:xfrm>
          <a:prstGeom prst="borderCallout1">
            <a:avLst>
              <a:gd name="adj1" fmla="val 75893"/>
              <a:gd name="adj2" fmla="val -6428"/>
              <a:gd name="adj3" fmla="val 91659"/>
              <a:gd name="adj4" fmla="val -4785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Vehicle Gate #8</a:t>
            </a:r>
          </a:p>
        </p:txBody>
      </p:sp>
      <p:sp>
        <p:nvSpPr>
          <p:cNvPr id="17" name="Line Callout 1 16"/>
          <p:cNvSpPr/>
          <p:nvPr/>
        </p:nvSpPr>
        <p:spPr>
          <a:xfrm>
            <a:off x="7848599" y="5531883"/>
            <a:ext cx="725259" cy="383144"/>
          </a:xfrm>
          <a:prstGeom prst="borderCallout1">
            <a:avLst>
              <a:gd name="adj1" fmla="val -100284"/>
              <a:gd name="adj2" fmla="val 94428"/>
              <a:gd name="adj3" fmla="val -18064"/>
              <a:gd name="adj4" fmla="val 49482"/>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050" dirty="0"/>
              <a:t>Vehicle Gate #1</a:t>
            </a:r>
          </a:p>
        </p:txBody>
      </p:sp>
      <p:sp>
        <p:nvSpPr>
          <p:cNvPr id="18" name="Content Placeholder 1"/>
          <p:cNvSpPr>
            <a:spLocks noGrp="1"/>
          </p:cNvSpPr>
          <p:nvPr>
            <p:ph idx="1"/>
          </p:nvPr>
        </p:nvSpPr>
        <p:spPr>
          <a:xfrm>
            <a:off x="501287" y="1481138"/>
            <a:ext cx="8229600" cy="2578043"/>
          </a:xfrm>
        </p:spPr>
        <p:txBody>
          <a:bodyPr/>
          <a:lstStyle/>
          <a:p>
            <a:r>
              <a:rPr lang="en-US" sz="2400" dirty="0"/>
              <a:t>Gates are located around the airport and access to these gates are limited by the company you work for and the locations you operate from. </a:t>
            </a:r>
          </a:p>
          <a:p>
            <a:endParaRPr lang="en-US" sz="2400" dirty="0"/>
          </a:p>
          <a:p>
            <a:r>
              <a:rPr lang="en-US" sz="2400" dirty="0"/>
              <a:t>This will be reviewed at the time you receive your badge</a:t>
            </a:r>
          </a:p>
          <a:p>
            <a:pPr marL="630238" lvl="2" indent="0">
              <a:buNone/>
            </a:pPr>
            <a:endParaRPr lang="en-US" dirty="0"/>
          </a:p>
        </p:txBody>
      </p:sp>
    </p:spTree>
    <p:extLst>
      <p:ext uri="{BB962C8B-B14F-4D97-AF65-F5344CB8AC3E}">
        <p14:creationId xmlns:p14="http://schemas.microsoft.com/office/powerpoint/2010/main" val="4236702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File:Speed Limit 10 sign.svg">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200400" y="2362200"/>
            <a:ext cx="2727716" cy="340995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5"/>
          <p:cNvSpPr>
            <a:spLocks noGrp="1" noChangeArrowheads="1"/>
          </p:cNvSpPr>
          <p:nvPr>
            <p:ph sz="half" idx="2"/>
          </p:nvPr>
        </p:nvSpPr>
        <p:spPr>
          <a:xfrm>
            <a:off x="304800" y="1371600"/>
            <a:ext cx="4343400" cy="4144963"/>
          </a:xfrm>
        </p:spPr>
        <p:txBody>
          <a:bodyPr/>
          <a:lstStyle/>
          <a:p>
            <a:r>
              <a:rPr lang="en-US" altLang="en-US" sz="2400" dirty="0"/>
              <a:t>Airport Airside Speed Limit 10mph</a:t>
            </a:r>
          </a:p>
          <a:p>
            <a:pPr>
              <a:buFontTx/>
              <a:buNone/>
            </a:pPr>
            <a:endParaRPr lang="en-US" altLang="en-US" sz="2400" dirty="0"/>
          </a:p>
        </p:txBody>
      </p:sp>
      <p:sp>
        <p:nvSpPr>
          <p:cNvPr id="406530" name="Rectangle 2"/>
          <p:cNvSpPr>
            <a:spLocks noGrp="1" noChangeArrowheads="1"/>
          </p:cNvSpPr>
          <p:nvPr>
            <p:ph type="title"/>
          </p:nvPr>
        </p:nvSpPr>
        <p:spPr/>
        <p:txBody>
          <a:bodyPr/>
          <a:lstStyle/>
          <a:p>
            <a:pPr fontAlgn="auto">
              <a:spcAft>
                <a:spcPts val="0"/>
              </a:spcAft>
              <a:defRPr/>
            </a:pPr>
            <a:r>
              <a:rPr lang="en-US" altLang="en-US"/>
              <a:t>Airport Speed Limit </a:t>
            </a:r>
          </a:p>
        </p:txBody>
      </p:sp>
    </p:spTree>
    <p:extLst>
      <p:ext uri="{BB962C8B-B14F-4D97-AF65-F5344CB8AC3E}">
        <p14:creationId xmlns:p14="http://schemas.microsoft.com/office/powerpoint/2010/main" val="203882573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Commercial Vehicle</a:t>
            </a:r>
          </a:p>
          <a:p>
            <a:pPr marL="392113" lvl="1" indent="0">
              <a:buNone/>
            </a:pPr>
            <a:r>
              <a:rPr lang="en-US" dirty="0"/>
              <a:t>…any vehicle on airside used for the support of aircraft.  </a:t>
            </a:r>
          </a:p>
        </p:txBody>
      </p:sp>
      <p:sp>
        <p:nvSpPr>
          <p:cNvPr id="3" name="Title 2"/>
          <p:cNvSpPr>
            <a:spLocks noGrp="1"/>
          </p:cNvSpPr>
          <p:nvPr>
            <p:ph type="title"/>
          </p:nvPr>
        </p:nvSpPr>
        <p:spPr/>
        <p:txBody>
          <a:bodyPr/>
          <a:lstStyle/>
          <a:p>
            <a:r>
              <a:rPr lang="en-US" dirty="0"/>
              <a:t>Vehicles	</a:t>
            </a:r>
          </a:p>
        </p:txBody>
      </p:sp>
      <p:pic>
        <p:nvPicPr>
          <p:cNvPr id="30722" name="Picture 2" descr=" Ford 3000 Gallon airplane refueler Brownie Tan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767" y="2570296"/>
            <a:ext cx="4114800" cy="3069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24" name="Picture 4" descr="Tiger TC-50">
            <a:hlinkClick r:id="rId4" tooltip="Tiger, TIGER TC-50 TOW TRACTOR: Tiger TC-50"/>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7" t="17143" r="5076" b="7143"/>
          <a:stretch/>
        </p:blipFill>
        <p:spPr bwMode="auto">
          <a:xfrm>
            <a:off x="838200" y="4191000"/>
            <a:ext cx="3357832" cy="20574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4592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138"/>
            <a:ext cx="8229600" cy="1490662"/>
          </a:xfrm>
        </p:spPr>
        <p:txBody>
          <a:bodyPr/>
          <a:lstStyle/>
          <a:p>
            <a:r>
              <a:rPr lang="en-US" dirty="0"/>
              <a:t>Privately Owned…any vehicle on airside used for purpose other than commercial or emergency</a:t>
            </a:r>
          </a:p>
          <a:p>
            <a:r>
              <a:rPr lang="en-US" dirty="0"/>
              <a:t>Permitted in the Hangar and North Tie Down Only</a:t>
            </a:r>
          </a:p>
          <a:p>
            <a:pPr marL="392113" lvl="1" indent="0">
              <a:buNone/>
            </a:pPr>
            <a:endParaRPr lang="en-US" dirty="0"/>
          </a:p>
          <a:p>
            <a:pPr marL="392113" lvl="1" indent="0">
              <a:buNone/>
            </a:pPr>
            <a:endParaRPr lang="en-US" dirty="0"/>
          </a:p>
        </p:txBody>
      </p:sp>
      <p:sp>
        <p:nvSpPr>
          <p:cNvPr id="3" name="Title 2"/>
          <p:cNvSpPr>
            <a:spLocks noGrp="1"/>
          </p:cNvSpPr>
          <p:nvPr>
            <p:ph type="title"/>
          </p:nvPr>
        </p:nvSpPr>
        <p:spPr/>
        <p:txBody>
          <a:bodyPr/>
          <a:lstStyle/>
          <a:p>
            <a:r>
              <a:rPr lang="en-US" dirty="0"/>
              <a:t>Vehicles	</a:t>
            </a:r>
          </a:p>
        </p:txBody>
      </p:sp>
      <p:pic>
        <p:nvPicPr>
          <p:cNvPr id="24579" name="Picture 3" descr="C:\Users\madou\AppData\Local\Microsoft\Windows\Temporary Internet Files\Content.IE5\8V34TYU1\MP900442259[1].jpg"/>
          <p:cNvPicPr>
            <a:picLocks noChangeAspect="1" noChangeArrowheads="1"/>
          </p:cNvPicPr>
          <p:nvPr/>
        </p:nvPicPr>
        <p:blipFill rotWithShape="1">
          <a:blip r:embed="rId3">
            <a:extLst>
              <a:ext uri="{28A0092B-C50C-407E-A947-70E740481C1C}">
                <a14:useLocalDpi xmlns:a14="http://schemas.microsoft.com/office/drawing/2010/main" val="0"/>
              </a:ext>
            </a:extLst>
          </a:blip>
          <a:srcRect t="16183"/>
          <a:stretch/>
        </p:blipFill>
        <p:spPr bwMode="auto">
          <a:xfrm>
            <a:off x="4004128" y="3991429"/>
            <a:ext cx="4863799" cy="2717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4118429" y="5867399"/>
            <a:ext cx="4635199" cy="646331"/>
          </a:xfrm>
          <a:prstGeom prst="rect">
            <a:avLst/>
          </a:prstGeom>
        </p:spPr>
        <p:txBody>
          <a:bodyPr wrap="square">
            <a:spAutoFit/>
          </a:bodyPr>
          <a:lstStyle/>
          <a:p>
            <a:pPr algn="ctr"/>
            <a:r>
              <a:rPr lang="en-US" i="1" dirty="0">
                <a:effectLst>
                  <a:glow rad="127000">
                    <a:srgbClr val="002060"/>
                  </a:glow>
                </a:effectLst>
              </a:rPr>
              <a:t>Example –pilot driving on the taxi-lane to access his or her aircraft.</a:t>
            </a:r>
          </a:p>
        </p:txBody>
      </p:sp>
    </p:spTree>
    <p:extLst>
      <p:ext uri="{BB962C8B-B14F-4D97-AF65-F5344CB8AC3E}">
        <p14:creationId xmlns:p14="http://schemas.microsoft.com/office/powerpoint/2010/main" val="1527694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Emergency Vehicles…operated by local agencies to respond to an emergency situation.</a:t>
            </a:r>
          </a:p>
          <a:p>
            <a:r>
              <a:rPr lang="en-US" dirty="0"/>
              <a:t>Give way to emergency response vehicles.</a:t>
            </a:r>
          </a:p>
        </p:txBody>
      </p:sp>
      <p:sp>
        <p:nvSpPr>
          <p:cNvPr id="3" name="Title 2"/>
          <p:cNvSpPr>
            <a:spLocks noGrp="1"/>
          </p:cNvSpPr>
          <p:nvPr>
            <p:ph type="title"/>
          </p:nvPr>
        </p:nvSpPr>
        <p:spPr/>
        <p:txBody>
          <a:bodyPr/>
          <a:lstStyle/>
          <a:p>
            <a:r>
              <a:rPr lang="en-US" dirty="0"/>
              <a:t>Vehicles</a:t>
            </a:r>
          </a:p>
        </p:txBody>
      </p:sp>
      <p:pic>
        <p:nvPicPr>
          <p:cNvPr id="26628" name="Picture 4" descr="Pierce Quantum Pumper Boulder City Fire Department  Emergency Apparatus Fire Truck Photo"/>
          <p:cNvPicPr>
            <a:picLocks noChangeAspect="1" noChangeArrowheads="1"/>
          </p:cNvPicPr>
          <p:nvPr/>
        </p:nvPicPr>
        <p:blipFill rotWithShape="1">
          <a:blip r:embed="rId3">
            <a:extLst>
              <a:ext uri="{28A0092B-C50C-407E-A947-70E740481C1C}">
                <a14:useLocalDpi xmlns:a14="http://schemas.microsoft.com/office/drawing/2010/main" val="0"/>
              </a:ext>
            </a:extLst>
          </a:blip>
          <a:srcRect t="15810" b="19643"/>
          <a:stretch/>
        </p:blipFill>
        <p:spPr bwMode="auto">
          <a:xfrm>
            <a:off x="5410200" y="3429000"/>
            <a:ext cx="6242091"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324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idx="1"/>
          </p:nvPr>
        </p:nvSpPr>
        <p:spPr/>
        <p:txBody>
          <a:bodyPr/>
          <a:lstStyle/>
          <a:p>
            <a:r>
              <a:rPr lang="en-US" altLang="en-US" dirty="0"/>
              <a:t>Ensure your Beacon and Radio are turned ON</a:t>
            </a:r>
          </a:p>
          <a:p>
            <a:endParaRPr lang="en-US" altLang="en-US" dirty="0"/>
          </a:p>
          <a:p>
            <a:r>
              <a:rPr lang="en-US" altLang="en-US" dirty="0"/>
              <a:t>Stop-Look-Listen for Aircraft </a:t>
            </a:r>
          </a:p>
          <a:p>
            <a:pPr lvl="2"/>
            <a:r>
              <a:rPr lang="en-US" altLang="en-US" dirty="0"/>
              <a:t>Small aircraft can blend in with the surroundings</a:t>
            </a:r>
          </a:p>
          <a:p>
            <a:pPr lvl="2"/>
            <a:r>
              <a:rPr lang="en-US" altLang="en-US" dirty="0"/>
              <a:t>Helicopters transition from many different locations</a:t>
            </a:r>
          </a:p>
          <a:p>
            <a:pPr lvl="2"/>
            <a:endParaRPr lang="en-US" altLang="en-US" dirty="0"/>
          </a:p>
          <a:p>
            <a:r>
              <a:rPr lang="en-US" altLang="en-US" dirty="0"/>
              <a:t>Monitor the Aircraft Radio for aircraft movements on UNICOM/CTAF 122.7</a:t>
            </a:r>
          </a:p>
          <a:p>
            <a:endParaRPr lang="en-US" altLang="en-US" dirty="0"/>
          </a:p>
          <a:p>
            <a:r>
              <a:rPr lang="en-US" altLang="en-US" dirty="0"/>
              <a:t>Aircraft </a:t>
            </a:r>
            <a:r>
              <a:rPr lang="en-US" altLang="en-US" u="sng" dirty="0"/>
              <a:t>Always</a:t>
            </a:r>
            <a:r>
              <a:rPr lang="en-US" altLang="en-US" dirty="0"/>
              <a:t> have Right of Way</a:t>
            </a:r>
          </a:p>
          <a:p>
            <a:endParaRPr lang="en-US" altLang="en-US" dirty="0"/>
          </a:p>
          <a:p>
            <a:endParaRPr lang="en-US" altLang="en-US" dirty="0"/>
          </a:p>
          <a:p>
            <a:pPr lvl="1"/>
            <a:endParaRPr lang="en-US" altLang="en-US" b="1" dirty="0"/>
          </a:p>
        </p:txBody>
      </p:sp>
      <p:sp>
        <p:nvSpPr>
          <p:cNvPr id="432130" name="Rectangle 2"/>
          <p:cNvSpPr>
            <a:spLocks noGrp="1" noChangeArrowheads="1"/>
          </p:cNvSpPr>
          <p:nvPr>
            <p:ph type="title"/>
          </p:nvPr>
        </p:nvSpPr>
        <p:spPr/>
        <p:txBody>
          <a:bodyPr/>
          <a:lstStyle/>
          <a:p>
            <a:pPr fontAlgn="auto">
              <a:spcAft>
                <a:spcPts val="0"/>
              </a:spcAft>
              <a:defRPr/>
            </a:pPr>
            <a:r>
              <a:rPr lang="en-US" altLang="en-US" dirty="0"/>
              <a:t>Driving on the Airport</a:t>
            </a:r>
          </a:p>
        </p:txBody>
      </p:sp>
    </p:spTree>
    <p:extLst>
      <p:ext uri="{BB962C8B-B14F-4D97-AF65-F5344CB8AC3E}">
        <p14:creationId xmlns:p14="http://schemas.microsoft.com/office/powerpoint/2010/main" val="3397706729"/>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457200" y="1481138"/>
            <a:ext cx="8229600" cy="5148262"/>
          </a:xfrm>
        </p:spPr>
        <p:txBody>
          <a:bodyPr/>
          <a:lstStyle/>
          <a:p>
            <a:r>
              <a:rPr lang="en-US" altLang="en-US" dirty="0"/>
              <a:t>For collision avoidance</a:t>
            </a:r>
          </a:p>
          <a:p>
            <a:endParaRPr lang="en-US" altLang="en-US" dirty="0"/>
          </a:p>
          <a:p>
            <a:r>
              <a:rPr lang="en-US" dirty="0"/>
              <a:t>Communicate if you must, but keep it to a minimum as the radio is congested with aircraft announcing position reports</a:t>
            </a:r>
          </a:p>
          <a:p>
            <a:endParaRPr lang="en-US" altLang="en-US" dirty="0"/>
          </a:p>
          <a:p>
            <a:r>
              <a:rPr lang="en-US" altLang="en-US" dirty="0"/>
              <a:t>Speaking over the UNICOM/ CTAF</a:t>
            </a:r>
          </a:p>
          <a:p>
            <a:pPr lvl="1"/>
            <a:r>
              <a:rPr lang="en-US" altLang="en-US" dirty="0"/>
              <a:t>Listen for space to talk</a:t>
            </a:r>
          </a:p>
          <a:p>
            <a:pPr lvl="1"/>
            <a:r>
              <a:rPr lang="en-US" altLang="en-US" dirty="0"/>
              <a:t>Know exactly what you want to say before you say it…rehearse it in your head.  </a:t>
            </a:r>
          </a:p>
          <a:p>
            <a:pPr lvl="1"/>
            <a:r>
              <a:rPr lang="en-US" altLang="en-US" u="sng" dirty="0"/>
              <a:t>Be as concise as possible</a:t>
            </a:r>
            <a:br>
              <a:rPr lang="en-US" altLang="en-US" i="1" dirty="0"/>
            </a:br>
            <a:endParaRPr lang="en-US" altLang="en-US" i="1" dirty="0"/>
          </a:p>
          <a:p>
            <a:pPr lvl="1"/>
            <a:endParaRPr lang="en-US" altLang="en-US" dirty="0"/>
          </a:p>
          <a:p>
            <a:pPr marL="392113" lvl="1" indent="0">
              <a:buNone/>
            </a:pPr>
            <a:endParaRPr lang="en-US" altLang="en-US" dirty="0"/>
          </a:p>
        </p:txBody>
      </p:sp>
      <p:sp>
        <p:nvSpPr>
          <p:cNvPr id="421890" name="Rectangle 2"/>
          <p:cNvSpPr>
            <a:spLocks noGrp="1" noChangeArrowheads="1"/>
          </p:cNvSpPr>
          <p:nvPr>
            <p:ph type="title"/>
          </p:nvPr>
        </p:nvSpPr>
        <p:spPr/>
        <p:txBody>
          <a:bodyPr/>
          <a:lstStyle/>
          <a:p>
            <a:pPr fontAlgn="auto">
              <a:spcAft>
                <a:spcPts val="0"/>
              </a:spcAft>
              <a:defRPr/>
            </a:pPr>
            <a:r>
              <a:rPr lang="en-US" altLang="en-US" sz="4000" dirty="0"/>
              <a:t>Unicom-CTAF Purpose</a:t>
            </a:r>
            <a:br>
              <a:rPr lang="en-US" altLang="en-US" sz="4000" dirty="0"/>
            </a:br>
            <a:r>
              <a:rPr lang="en-US" altLang="en-US" sz="2800" dirty="0"/>
              <a:t>Frequency 122.7 – Monitor at ALL TIMES</a:t>
            </a:r>
          </a:p>
        </p:txBody>
      </p:sp>
    </p:spTree>
    <p:extLst>
      <p:ext uri="{BB962C8B-B14F-4D97-AF65-F5344CB8AC3E}">
        <p14:creationId xmlns:p14="http://schemas.microsoft.com/office/powerpoint/2010/main" val="149633054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537" indent="0">
              <a:buNone/>
            </a:pPr>
            <a:r>
              <a:rPr lang="en-US" dirty="0"/>
              <a:t>After Viewing this presentation</a:t>
            </a:r>
          </a:p>
          <a:p>
            <a:r>
              <a:rPr lang="en-US" dirty="0"/>
              <a:t>Review for the Test</a:t>
            </a:r>
          </a:p>
          <a:p>
            <a:r>
              <a:rPr lang="en-US" u="sng" dirty="0"/>
              <a:t>Pass</a:t>
            </a:r>
            <a:r>
              <a:rPr lang="en-US" dirty="0"/>
              <a:t> the 20 question test regarding Procedures at BVU (questions from the presentation and the handbook)</a:t>
            </a:r>
          </a:p>
          <a:p>
            <a:r>
              <a:rPr lang="en-US" dirty="0"/>
              <a:t>You will get a badge indicating you are a “</a:t>
            </a:r>
            <a:r>
              <a:rPr lang="en-US" dirty="0" err="1"/>
              <a:t>D”river</a:t>
            </a:r>
            <a:r>
              <a:rPr lang="en-US" dirty="0"/>
              <a:t> and are authorized by airport management to drive in the Airport Movement Area AMA – </a:t>
            </a:r>
            <a:r>
              <a:rPr lang="en-US" u="dbl" dirty="0">
                <a:effectLst>
                  <a:glow rad="63500">
                    <a:schemeClr val="accent1">
                      <a:satMod val="175000"/>
                      <a:alpha val="40000"/>
                    </a:schemeClr>
                  </a:glow>
                </a:effectLst>
              </a:rPr>
              <a:t>Restricted</a:t>
            </a:r>
            <a:r>
              <a:rPr lang="en-US" dirty="0">
                <a:effectLst>
                  <a:glow rad="63500">
                    <a:schemeClr val="accent1">
                      <a:satMod val="175000"/>
                      <a:alpha val="40000"/>
                    </a:schemeClr>
                  </a:glow>
                </a:effectLst>
              </a:rPr>
              <a:t> from crossing or proceeding onto any Runways</a:t>
            </a:r>
          </a:p>
        </p:txBody>
      </p:sp>
      <p:sp>
        <p:nvSpPr>
          <p:cNvPr id="3" name="Title 2"/>
          <p:cNvSpPr>
            <a:spLocks noGrp="1"/>
          </p:cNvSpPr>
          <p:nvPr>
            <p:ph type="title"/>
          </p:nvPr>
        </p:nvSpPr>
        <p:spPr/>
        <p:txBody>
          <a:bodyPr/>
          <a:lstStyle/>
          <a:p>
            <a:r>
              <a:rPr lang="en-US" dirty="0"/>
              <a:t>Outcome</a:t>
            </a:r>
          </a:p>
        </p:txBody>
      </p:sp>
      <p:sp>
        <p:nvSpPr>
          <p:cNvPr id="4" name="Slide Number Placeholder 3"/>
          <p:cNvSpPr>
            <a:spLocks noGrp="1"/>
          </p:cNvSpPr>
          <p:nvPr>
            <p:ph type="sldNum" sz="quarter" idx="12"/>
          </p:nvPr>
        </p:nvSpPr>
        <p:spPr/>
        <p:txBody>
          <a:bodyPr/>
          <a:lstStyle/>
          <a:p>
            <a:pPr>
              <a:defRPr/>
            </a:pPr>
            <a:fld id="{5C1F5BBE-D806-4C46-84A2-4FE23038D180}" type="slidenum">
              <a:rPr lang="en-US" altLang="en-US" smtClean="0"/>
              <a:pPr>
                <a:defRPr/>
              </a:pPr>
              <a:t>4</a:t>
            </a:fld>
            <a:endParaRPr lang="en-US" altLang="en-US"/>
          </a:p>
        </p:txBody>
      </p:sp>
    </p:spTree>
    <p:extLst>
      <p:ext uri="{BB962C8B-B14F-4D97-AF65-F5344CB8AC3E}">
        <p14:creationId xmlns:p14="http://schemas.microsoft.com/office/powerpoint/2010/main" val="801570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idx="1"/>
          </p:nvPr>
        </p:nvSpPr>
        <p:spPr/>
        <p:txBody>
          <a:bodyPr/>
          <a:lstStyle/>
          <a:p>
            <a:pPr>
              <a:lnSpc>
                <a:spcPct val="90000"/>
              </a:lnSpc>
            </a:pPr>
            <a:r>
              <a:rPr lang="en-US" altLang="en-US" u="sng" dirty="0"/>
              <a:t>Accident</a:t>
            </a:r>
            <a:r>
              <a:rPr lang="en-US" altLang="en-US" dirty="0"/>
              <a:t> – a collision between one aircraft or vehicle and another aircraft, vehicle, person, or object which results in property damage personal injury, or death. </a:t>
            </a:r>
          </a:p>
          <a:p>
            <a:pPr>
              <a:lnSpc>
                <a:spcPct val="90000"/>
              </a:lnSpc>
              <a:buFontTx/>
              <a:buNone/>
            </a:pPr>
            <a:endParaRPr lang="en-US" altLang="en-US" sz="1000" dirty="0"/>
          </a:p>
          <a:p>
            <a:pPr>
              <a:lnSpc>
                <a:spcPct val="90000"/>
              </a:lnSpc>
            </a:pPr>
            <a:r>
              <a:rPr lang="en-US" altLang="en-US" dirty="0"/>
              <a:t>Accidents are caused by:</a:t>
            </a:r>
          </a:p>
          <a:p>
            <a:pPr lvl="1">
              <a:lnSpc>
                <a:spcPct val="90000"/>
              </a:lnSpc>
            </a:pPr>
            <a:r>
              <a:rPr lang="en-US" altLang="en-US" dirty="0"/>
              <a:t>human error, </a:t>
            </a:r>
          </a:p>
          <a:p>
            <a:pPr lvl="1">
              <a:lnSpc>
                <a:spcPct val="90000"/>
              </a:lnSpc>
            </a:pPr>
            <a:r>
              <a:rPr lang="en-US" altLang="en-US" dirty="0"/>
              <a:t>unfamiliar with an airport, or </a:t>
            </a:r>
          </a:p>
          <a:p>
            <a:pPr lvl="1">
              <a:lnSpc>
                <a:spcPct val="90000"/>
              </a:lnSpc>
            </a:pPr>
            <a:r>
              <a:rPr lang="en-US" altLang="en-US" dirty="0"/>
              <a:t>loss of situational awareness.</a:t>
            </a:r>
          </a:p>
          <a:p>
            <a:pPr>
              <a:lnSpc>
                <a:spcPct val="90000"/>
              </a:lnSpc>
              <a:buFontTx/>
              <a:buNone/>
            </a:pPr>
            <a:endParaRPr lang="en-US" altLang="en-US" dirty="0"/>
          </a:p>
          <a:p>
            <a:pPr>
              <a:lnSpc>
                <a:spcPct val="90000"/>
              </a:lnSpc>
            </a:pPr>
            <a:endParaRPr lang="en-US" altLang="en-US" dirty="0"/>
          </a:p>
          <a:p>
            <a:pPr>
              <a:lnSpc>
                <a:spcPct val="90000"/>
              </a:lnSpc>
            </a:pPr>
            <a:endParaRPr lang="en-US" altLang="en-US" dirty="0">
              <a:latin typeface="Byington" pitchFamily="2" charset="0"/>
            </a:endParaRPr>
          </a:p>
        </p:txBody>
      </p:sp>
      <p:sp>
        <p:nvSpPr>
          <p:cNvPr id="128002" name="Rectangle 2"/>
          <p:cNvSpPr>
            <a:spLocks noGrp="1" noChangeArrowheads="1"/>
          </p:cNvSpPr>
          <p:nvPr>
            <p:ph type="title"/>
          </p:nvPr>
        </p:nvSpPr>
        <p:spPr/>
        <p:txBody>
          <a:bodyPr/>
          <a:lstStyle/>
          <a:p>
            <a:pPr fontAlgn="auto">
              <a:spcAft>
                <a:spcPts val="0"/>
              </a:spcAft>
              <a:defRPr/>
            </a:pPr>
            <a:r>
              <a:rPr lang="en-US" altLang="en-US" dirty="0"/>
              <a:t>Airfield Accidents</a:t>
            </a:r>
          </a:p>
        </p:txBody>
      </p:sp>
    </p:spTree>
    <p:extLst>
      <p:ext uri="{BB962C8B-B14F-4D97-AF65-F5344CB8AC3E}">
        <p14:creationId xmlns:p14="http://schemas.microsoft.com/office/powerpoint/2010/main" val="420168262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idx="1"/>
          </p:nvPr>
        </p:nvSpPr>
        <p:spPr>
          <a:xfrm>
            <a:off x="838200" y="1219200"/>
            <a:ext cx="7162800" cy="4068763"/>
          </a:xfrm>
        </p:spPr>
        <p:txBody>
          <a:bodyPr/>
          <a:lstStyle/>
          <a:p>
            <a:r>
              <a:rPr lang="en-US" altLang="en-US" dirty="0"/>
              <a:t>Vehicle Accident - If a vehicle accident occurs STOP and:</a:t>
            </a:r>
          </a:p>
          <a:p>
            <a:pPr lvl="1"/>
            <a:r>
              <a:rPr lang="en-US" altLang="en-US" dirty="0"/>
              <a:t>Remain at the scene of the accident</a:t>
            </a:r>
          </a:p>
          <a:p>
            <a:pPr lvl="1"/>
            <a:r>
              <a:rPr lang="en-US" altLang="en-US" dirty="0"/>
              <a:t>Immediately notify 911 and Airport Management.</a:t>
            </a:r>
          </a:p>
          <a:p>
            <a:pPr lvl="1"/>
            <a:r>
              <a:rPr lang="en-US" altLang="en-US" dirty="0"/>
              <a:t>If capable and it is safe to do so, assist those who are injured</a:t>
            </a:r>
          </a:p>
          <a:p>
            <a:pPr lvl="1"/>
            <a:r>
              <a:rPr lang="en-US" altLang="en-US" dirty="0"/>
              <a:t>Provide information to Airport Management or Police</a:t>
            </a:r>
          </a:p>
        </p:txBody>
      </p:sp>
      <p:sp>
        <p:nvSpPr>
          <p:cNvPr id="171010" name="Rectangle 2"/>
          <p:cNvSpPr>
            <a:spLocks noGrp="1" noChangeArrowheads="1"/>
          </p:cNvSpPr>
          <p:nvPr>
            <p:ph type="title"/>
          </p:nvPr>
        </p:nvSpPr>
        <p:spPr/>
        <p:txBody>
          <a:bodyPr/>
          <a:lstStyle/>
          <a:p>
            <a:pPr fontAlgn="auto">
              <a:spcAft>
                <a:spcPts val="0"/>
              </a:spcAft>
              <a:defRPr/>
            </a:pPr>
            <a:r>
              <a:rPr lang="en-US" altLang="en-US" dirty="0"/>
              <a:t>Vehicle Accidents</a:t>
            </a:r>
          </a:p>
        </p:txBody>
      </p:sp>
      <p:pic>
        <p:nvPicPr>
          <p:cNvPr id="171036" name="Reco3257.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077200" y="533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descr="clipart car accident clipart"/>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6084"/>
          <a:stretch/>
        </p:blipFill>
        <p:spPr bwMode="auto">
          <a:xfrm>
            <a:off x="5343525" y="4505324"/>
            <a:ext cx="3810000" cy="2352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57082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7103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6000" fill="hold"/>
                                        <p:tgtEl>
                                          <p:spTgt spid="171036"/>
                                        </p:tgtEl>
                                      </p:cBhvr>
                                    </p:cmd>
                                  </p:childTnLst>
                                </p:cTn>
                              </p:par>
                            </p:childTnLst>
                          </p:cTn>
                        </p:par>
                      </p:childTnLst>
                    </p:cTn>
                  </p:par>
                </p:childTnLst>
              </p:cTn>
              <p:nextCondLst>
                <p:cond evt="onClick" delay="0">
                  <p:tgtEl>
                    <p:spTgt spid="171036"/>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7103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286" y="914400"/>
            <a:ext cx="6553200" cy="4525962"/>
          </a:xfrm>
        </p:spPr>
        <p:txBody>
          <a:bodyPr/>
          <a:lstStyle/>
          <a:p>
            <a:r>
              <a:rPr lang="en-US" dirty="0"/>
              <a:t>Aircraft Accident can be an aircraft that crashed or has a flat tire, overrun, fire, </a:t>
            </a:r>
            <a:r>
              <a:rPr lang="en-US" dirty="0" err="1"/>
              <a:t>etc</a:t>
            </a:r>
            <a:r>
              <a:rPr lang="en-US" dirty="0"/>
              <a:t>, stalled. </a:t>
            </a:r>
          </a:p>
          <a:p>
            <a:endParaRPr lang="en-US" dirty="0"/>
          </a:p>
          <a:p>
            <a:r>
              <a:rPr lang="en-US" dirty="0"/>
              <a:t>Who to notify:</a:t>
            </a:r>
          </a:p>
          <a:p>
            <a:pPr lvl="1"/>
            <a:r>
              <a:rPr lang="en-US" dirty="0"/>
              <a:t>911</a:t>
            </a:r>
          </a:p>
          <a:p>
            <a:pPr lvl="1"/>
            <a:r>
              <a:rPr lang="en-US" dirty="0"/>
              <a:t>Airport Management – 702-293-9405</a:t>
            </a:r>
          </a:p>
          <a:p>
            <a:pPr lvl="1"/>
            <a:r>
              <a:rPr lang="en-US" dirty="0"/>
              <a:t>FBO – Boulder City </a:t>
            </a:r>
            <a:r>
              <a:rPr lang="en-US"/>
              <a:t>Aviation Services -  702-638-3205</a:t>
            </a:r>
            <a:endParaRPr lang="en-US" dirty="0"/>
          </a:p>
          <a:p>
            <a:endParaRPr lang="en-US" dirty="0"/>
          </a:p>
          <a:p>
            <a:r>
              <a:rPr lang="en-US" dirty="0"/>
              <a:t>Aircraft must not be moved without prior permission from Airport Management.</a:t>
            </a:r>
          </a:p>
          <a:p>
            <a:endParaRPr lang="en-US" dirty="0"/>
          </a:p>
        </p:txBody>
      </p:sp>
      <p:sp>
        <p:nvSpPr>
          <p:cNvPr id="3" name="Title 2"/>
          <p:cNvSpPr>
            <a:spLocks noGrp="1"/>
          </p:cNvSpPr>
          <p:nvPr>
            <p:ph type="title"/>
          </p:nvPr>
        </p:nvSpPr>
        <p:spPr>
          <a:xfrm>
            <a:off x="304800" y="10886"/>
            <a:ext cx="8229600" cy="1143000"/>
          </a:xfrm>
        </p:spPr>
        <p:txBody>
          <a:bodyPr/>
          <a:lstStyle/>
          <a:p>
            <a:r>
              <a:rPr lang="en-US" dirty="0"/>
              <a:t>Aircraft Accident</a:t>
            </a:r>
          </a:p>
        </p:txBody>
      </p:sp>
      <p:pic>
        <p:nvPicPr>
          <p:cNvPr id="36868" name="Picture 4" descr="C:\Users\madou\AppData\Local\Microsoft\Windows\Temporary Internet Files\Content.IE5\74HLP576\514x276xbigstock-Plane-Crash-33010658-514x276.jpg.pagespeed.ic.umvMnx5iRh[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469571"/>
            <a:ext cx="3185367" cy="1905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3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Review</a:t>
            </a:r>
          </a:p>
          <a:p>
            <a:pPr lvl="1"/>
            <a:r>
              <a:rPr lang="en-US" dirty="0"/>
              <a:t>Call 911</a:t>
            </a:r>
          </a:p>
          <a:p>
            <a:pPr lvl="1"/>
            <a:r>
              <a:rPr lang="en-US" dirty="0"/>
              <a:t>No Matter the size it must be reported to Airport Management</a:t>
            </a:r>
          </a:p>
          <a:p>
            <a:pPr lvl="1"/>
            <a:r>
              <a:rPr lang="en-US" dirty="0"/>
              <a:t>Never move an aircraft until you have authorization from Airport Management</a:t>
            </a:r>
          </a:p>
          <a:p>
            <a:pPr lvl="1"/>
            <a:r>
              <a:rPr lang="en-US" dirty="0"/>
              <a:t>Stay and provide a statement to Police/Airport Management </a:t>
            </a:r>
          </a:p>
          <a:p>
            <a:pPr lvl="1"/>
            <a:endParaRPr lang="en-US" dirty="0"/>
          </a:p>
        </p:txBody>
      </p:sp>
      <p:sp>
        <p:nvSpPr>
          <p:cNvPr id="3" name="Title 2"/>
          <p:cNvSpPr>
            <a:spLocks noGrp="1"/>
          </p:cNvSpPr>
          <p:nvPr>
            <p:ph type="title"/>
          </p:nvPr>
        </p:nvSpPr>
        <p:spPr/>
        <p:txBody>
          <a:bodyPr/>
          <a:lstStyle/>
          <a:p>
            <a:r>
              <a:rPr lang="en-US" dirty="0"/>
              <a:t>Airfield Accidents	</a:t>
            </a:r>
          </a:p>
        </p:txBody>
      </p:sp>
      <p:sp>
        <p:nvSpPr>
          <p:cNvPr id="4" name="Slide Number Placeholder 3"/>
          <p:cNvSpPr>
            <a:spLocks noGrp="1"/>
          </p:cNvSpPr>
          <p:nvPr>
            <p:ph type="sldNum" sz="quarter" idx="12"/>
          </p:nvPr>
        </p:nvSpPr>
        <p:spPr/>
        <p:txBody>
          <a:bodyPr/>
          <a:lstStyle/>
          <a:p>
            <a:pPr>
              <a:defRPr/>
            </a:pPr>
            <a:fld id="{5C1F5BBE-D806-4C46-84A2-4FE23038D180}" type="slidenum">
              <a:rPr lang="en-US" altLang="en-US" smtClean="0"/>
              <a:pPr>
                <a:defRPr/>
              </a:pPr>
              <a:t>43</a:t>
            </a:fld>
            <a:endParaRPr lang="en-US" altLang="en-US"/>
          </a:p>
        </p:txBody>
      </p:sp>
    </p:spTree>
    <p:extLst>
      <p:ext uri="{BB962C8B-B14F-4D97-AF65-F5344CB8AC3E}">
        <p14:creationId xmlns:p14="http://schemas.microsoft.com/office/powerpoint/2010/main" val="2247454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43000"/>
            <a:ext cx="8381999" cy="5181600"/>
          </a:xfrm>
        </p:spPr>
        <p:txBody>
          <a:bodyPr/>
          <a:lstStyle/>
          <a:p>
            <a:r>
              <a:rPr lang="en-US" dirty="0"/>
              <a:t>Provided to:</a:t>
            </a:r>
          </a:p>
          <a:p>
            <a:pPr lvl="2"/>
            <a:r>
              <a:rPr lang="en-US" dirty="0"/>
              <a:t>Vendors, Inventory/Supply Delivery, Contractor, Mechanic</a:t>
            </a:r>
          </a:p>
          <a:p>
            <a:pPr lvl="2"/>
            <a:endParaRPr lang="en-US" dirty="0"/>
          </a:p>
          <a:p>
            <a:r>
              <a:rPr lang="en-US" dirty="0"/>
              <a:t>Your Responsibilities:</a:t>
            </a:r>
          </a:p>
          <a:p>
            <a:pPr lvl="2"/>
            <a:r>
              <a:rPr lang="en-US" dirty="0"/>
              <a:t>Notify individual they are operating in the AMA</a:t>
            </a:r>
          </a:p>
          <a:p>
            <a:pPr lvl="2"/>
            <a:r>
              <a:rPr lang="en-US" dirty="0"/>
              <a:t>Make sure individual remains under your control</a:t>
            </a:r>
          </a:p>
          <a:p>
            <a:pPr lvl="2"/>
            <a:endParaRPr lang="en-US" dirty="0"/>
          </a:p>
          <a:p>
            <a:r>
              <a:rPr lang="en-US" dirty="0"/>
              <a:t>You are ultimately responsible for the person you are escorting! </a:t>
            </a:r>
          </a:p>
          <a:p>
            <a:endParaRPr lang="en-US" dirty="0"/>
          </a:p>
          <a:p>
            <a:endParaRPr lang="en-US" dirty="0"/>
          </a:p>
          <a:p>
            <a:pPr lvl="2"/>
            <a:endParaRPr lang="en-US" dirty="0"/>
          </a:p>
        </p:txBody>
      </p:sp>
      <p:sp>
        <p:nvSpPr>
          <p:cNvPr id="3" name="Title 2"/>
          <p:cNvSpPr>
            <a:spLocks noGrp="1"/>
          </p:cNvSpPr>
          <p:nvPr>
            <p:ph type="title"/>
          </p:nvPr>
        </p:nvSpPr>
        <p:spPr/>
        <p:txBody>
          <a:bodyPr/>
          <a:lstStyle/>
          <a:p>
            <a:r>
              <a:rPr lang="en-US" dirty="0"/>
              <a:t>Escorting Procedures</a:t>
            </a:r>
          </a:p>
        </p:txBody>
      </p:sp>
      <p:pic>
        <p:nvPicPr>
          <p:cNvPr id="5" name="Picture 2" descr="Follow M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2742" y="4648200"/>
            <a:ext cx="2391258" cy="210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946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idx="1"/>
          </p:nvPr>
        </p:nvSpPr>
        <p:spPr>
          <a:xfrm>
            <a:off x="381000" y="1524000"/>
            <a:ext cx="7543800" cy="4602163"/>
          </a:xfrm>
        </p:spPr>
        <p:txBody>
          <a:bodyPr/>
          <a:lstStyle/>
          <a:p>
            <a:pPr>
              <a:lnSpc>
                <a:spcPct val="90000"/>
              </a:lnSpc>
              <a:buFontTx/>
              <a:buNone/>
            </a:pPr>
            <a:r>
              <a:rPr lang="en-US" altLang="en-US" sz="2400" dirty="0"/>
              <a:t>When operating on the Airport:</a:t>
            </a:r>
          </a:p>
          <a:p>
            <a:pPr>
              <a:lnSpc>
                <a:spcPct val="90000"/>
              </a:lnSpc>
              <a:buFontTx/>
              <a:buNone/>
            </a:pPr>
            <a:endParaRPr lang="en-US" altLang="en-US" sz="2400" dirty="0"/>
          </a:p>
          <a:p>
            <a:pPr>
              <a:lnSpc>
                <a:spcPct val="90000"/>
              </a:lnSpc>
            </a:pPr>
            <a:r>
              <a:rPr lang="en-US" altLang="en-US" sz="2400" dirty="0"/>
              <a:t>Airport Access Badge/Airport ID Visible</a:t>
            </a:r>
          </a:p>
          <a:p>
            <a:pPr>
              <a:lnSpc>
                <a:spcPct val="90000"/>
              </a:lnSpc>
              <a:buFontTx/>
              <a:buNone/>
            </a:pPr>
            <a:endParaRPr lang="en-US" altLang="en-US" sz="2400" dirty="0"/>
          </a:p>
          <a:p>
            <a:pPr>
              <a:lnSpc>
                <a:spcPct val="90000"/>
              </a:lnSpc>
            </a:pPr>
            <a:r>
              <a:rPr lang="en-US" altLang="en-US" sz="2400" dirty="0"/>
              <a:t>When you enter/leave the airport ,            watch the gate shut – completely.</a:t>
            </a:r>
          </a:p>
          <a:p>
            <a:pPr>
              <a:lnSpc>
                <a:spcPct val="90000"/>
              </a:lnSpc>
              <a:buFontTx/>
              <a:buNone/>
            </a:pPr>
            <a:endParaRPr lang="en-US" altLang="en-US" sz="2400" dirty="0"/>
          </a:p>
          <a:p>
            <a:pPr>
              <a:lnSpc>
                <a:spcPct val="90000"/>
              </a:lnSpc>
            </a:pPr>
            <a:r>
              <a:rPr lang="en-US" altLang="en-US" sz="2400" dirty="0"/>
              <a:t>Gates – broken or malfunctioning report</a:t>
            </a:r>
          </a:p>
          <a:p>
            <a:pPr lvl="2">
              <a:lnSpc>
                <a:spcPct val="90000"/>
              </a:lnSpc>
            </a:pPr>
            <a:r>
              <a:rPr lang="en-US" altLang="en-US" sz="1800" dirty="0"/>
              <a:t>Dispatch 702-293-9224 after hours</a:t>
            </a:r>
          </a:p>
          <a:p>
            <a:pPr lvl="2">
              <a:lnSpc>
                <a:spcPct val="90000"/>
              </a:lnSpc>
            </a:pPr>
            <a:r>
              <a:rPr lang="en-US" altLang="en-US" sz="1800" dirty="0"/>
              <a:t>Airport Staff 702-293-9405 7am-5pm</a:t>
            </a:r>
          </a:p>
        </p:txBody>
      </p:sp>
      <p:sp>
        <p:nvSpPr>
          <p:cNvPr id="412676" name="Rectangle 4"/>
          <p:cNvSpPr>
            <a:spLocks noGrp="1" noChangeArrowheads="1"/>
          </p:cNvSpPr>
          <p:nvPr>
            <p:ph type="title"/>
          </p:nvPr>
        </p:nvSpPr>
        <p:spPr/>
        <p:txBody>
          <a:bodyPr/>
          <a:lstStyle/>
          <a:p>
            <a:pPr fontAlgn="auto">
              <a:spcAft>
                <a:spcPts val="0"/>
              </a:spcAft>
              <a:defRPr/>
            </a:pPr>
            <a:r>
              <a:rPr lang="en-US" altLang="en-US"/>
              <a:t>Security </a:t>
            </a:r>
          </a:p>
        </p:txBody>
      </p:sp>
      <p:graphicFrame>
        <p:nvGraphicFramePr>
          <p:cNvPr id="2" name="Object 1"/>
          <p:cNvGraphicFramePr>
            <a:graphicFrameLocks noChangeAspect="1"/>
          </p:cNvGraphicFramePr>
          <p:nvPr>
            <p:extLst>
              <p:ext uri="{D42A27DB-BD31-4B8C-83A1-F6EECF244321}">
                <p14:modId xmlns:p14="http://schemas.microsoft.com/office/powerpoint/2010/main" val="669480503"/>
              </p:ext>
            </p:extLst>
          </p:nvPr>
        </p:nvGraphicFramePr>
        <p:xfrm>
          <a:off x="7162800" y="152400"/>
          <a:ext cx="1981200" cy="6477000"/>
        </p:xfrm>
        <a:graphic>
          <a:graphicData uri="http://schemas.openxmlformats.org/presentationml/2006/ole">
            <mc:AlternateContent xmlns:mc="http://schemas.openxmlformats.org/markup-compatibility/2006">
              <mc:Choice xmlns:v="urn:schemas-microsoft-com:vml" Requires="v">
                <p:oleObj name="Acrobat Document" r:id="rId3" imgW="1714346" imgH="5829107" progId="AcroExch.Document.7">
                  <p:embed/>
                </p:oleObj>
              </mc:Choice>
              <mc:Fallback>
                <p:oleObj name="Acrobat Document" r:id="rId3" imgW="1714346" imgH="5829107" progId="AcroExch.Document.7">
                  <p:embed/>
                  <p:pic>
                    <p:nvPicPr>
                      <p:cNvPr id="2" name="Object 1"/>
                      <p:cNvPicPr/>
                      <p:nvPr/>
                    </p:nvPicPr>
                    <p:blipFill>
                      <a:blip r:embed="rId4"/>
                      <a:stretch>
                        <a:fillRect/>
                      </a:stretch>
                    </p:blipFill>
                    <p:spPr>
                      <a:xfrm>
                        <a:off x="7162800" y="152400"/>
                        <a:ext cx="1981200" cy="6477000"/>
                      </a:xfrm>
                      <a:prstGeom prst="rect">
                        <a:avLst/>
                      </a:prstGeom>
                    </p:spPr>
                  </p:pic>
                </p:oleObj>
              </mc:Fallback>
            </mc:AlternateContent>
          </a:graphicData>
        </a:graphic>
      </p:graphicFrame>
    </p:spTree>
    <p:extLst>
      <p:ext uri="{BB962C8B-B14F-4D97-AF65-F5344CB8AC3E}">
        <p14:creationId xmlns:p14="http://schemas.microsoft.com/office/powerpoint/2010/main" val="3338172410"/>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754103573"/>
              </p:ext>
            </p:extLst>
          </p:nvPr>
        </p:nvGraphicFramePr>
        <p:xfrm>
          <a:off x="0" y="76200"/>
          <a:ext cx="9144000" cy="6781800"/>
        </p:xfrm>
        <a:graphic>
          <a:graphicData uri="http://schemas.openxmlformats.org/presentationml/2006/ole">
            <mc:AlternateContent xmlns:mc="http://schemas.openxmlformats.org/markup-compatibility/2006">
              <mc:Choice xmlns:v="urn:schemas-microsoft-com:vml" Requires="v">
                <p:oleObj name="Acrobat Document" r:id="rId3" imgW="15087484" imgH="19202400" progId="AcroExch.Document.7">
                  <p:embed/>
                </p:oleObj>
              </mc:Choice>
              <mc:Fallback>
                <p:oleObj name="Acrobat Document" r:id="rId3" imgW="15087484" imgH="19202400" progId="AcroExch.Document.7">
                  <p:embed/>
                  <p:pic>
                    <p:nvPicPr>
                      <p:cNvPr id="5" name="Object 4"/>
                      <p:cNvPicPr/>
                      <p:nvPr/>
                    </p:nvPicPr>
                    <p:blipFill>
                      <a:blip r:embed="rId4"/>
                      <a:stretch>
                        <a:fillRect/>
                      </a:stretch>
                    </p:blipFill>
                    <p:spPr>
                      <a:xfrm>
                        <a:off x="0" y="76200"/>
                        <a:ext cx="9144000" cy="6781800"/>
                      </a:xfrm>
                      <a:prstGeom prst="rect">
                        <a:avLst/>
                      </a:prstGeom>
                    </p:spPr>
                  </p:pic>
                </p:oleObj>
              </mc:Fallback>
            </mc:AlternateContent>
          </a:graphicData>
        </a:graphic>
      </p:graphicFrame>
    </p:spTree>
    <p:extLst>
      <p:ext uri="{BB962C8B-B14F-4D97-AF65-F5344CB8AC3E}">
        <p14:creationId xmlns:p14="http://schemas.microsoft.com/office/powerpoint/2010/main" val="1357714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idx="1"/>
          </p:nvPr>
        </p:nvSpPr>
        <p:spPr>
          <a:xfrm>
            <a:off x="457200" y="1295400"/>
            <a:ext cx="8458200" cy="4191000"/>
          </a:xfrm>
        </p:spPr>
        <p:txBody>
          <a:bodyPr/>
          <a:lstStyle/>
          <a:p>
            <a:pPr>
              <a:lnSpc>
                <a:spcPct val="90000"/>
              </a:lnSpc>
            </a:pPr>
            <a:r>
              <a:rPr lang="en-US" altLang="en-US" sz="2800" dirty="0"/>
              <a:t>What is a violation?</a:t>
            </a:r>
          </a:p>
          <a:p>
            <a:pPr lvl="1">
              <a:lnSpc>
                <a:spcPct val="90000"/>
              </a:lnSpc>
            </a:pPr>
            <a:r>
              <a:rPr lang="en-US" altLang="en-US" sz="2400" dirty="0"/>
              <a:t>Any observed or report of a person not following the rules set forth in the airports ground vehicle program.  </a:t>
            </a:r>
          </a:p>
          <a:p>
            <a:pPr lvl="1">
              <a:lnSpc>
                <a:spcPct val="90000"/>
              </a:lnSpc>
            </a:pPr>
            <a:r>
              <a:rPr lang="en-US" altLang="en-US" sz="2400" dirty="0"/>
              <a:t>Carless and reckless behavior on the airfield.</a:t>
            </a:r>
          </a:p>
          <a:p>
            <a:pPr lvl="1">
              <a:lnSpc>
                <a:spcPct val="90000"/>
              </a:lnSpc>
            </a:pPr>
            <a:endParaRPr lang="en-US" altLang="en-US" sz="2400" dirty="0"/>
          </a:p>
          <a:p>
            <a:pPr>
              <a:lnSpc>
                <a:spcPct val="90000"/>
              </a:lnSpc>
            </a:pPr>
            <a:r>
              <a:rPr lang="en-US" altLang="en-US" sz="2800" dirty="0"/>
              <a:t>Penalties for violating a rule is:</a:t>
            </a:r>
          </a:p>
          <a:p>
            <a:pPr lvl="1">
              <a:lnSpc>
                <a:spcPct val="90000"/>
              </a:lnSpc>
            </a:pPr>
            <a:r>
              <a:rPr lang="en-US" altLang="en-US" sz="2400" dirty="0"/>
              <a:t>Removal of driving privileges</a:t>
            </a:r>
          </a:p>
          <a:p>
            <a:pPr lvl="1">
              <a:lnSpc>
                <a:spcPct val="90000"/>
              </a:lnSpc>
            </a:pPr>
            <a:r>
              <a:rPr lang="en-US" altLang="en-US" sz="2400" dirty="0"/>
              <a:t>Retraining </a:t>
            </a:r>
          </a:p>
          <a:p>
            <a:pPr lvl="1">
              <a:lnSpc>
                <a:spcPct val="90000"/>
              </a:lnSpc>
            </a:pPr>
            <a:r>
              <a:rPr lang="en-US" altLang="en-US" sz="2400" dirty="0"/>
              <a:t>Fine of not more than $1000 (day 9-4-6 of the Boulder City Code </a:t>
            </a:r>
            <a:r>
              <a:rPr lang="en-US" altLang="en-US" sz="2400" b="1" dirty="0"/>
              <a:t>)</a:t>
            </a:r>
            <a:endParaRPr lang="en-US" altLang="en-US" sz="2400" dirty="0"/>
          </a:p>
          <a:p>
            <a:pPr lvl="1">
              <a:lnSpc>
                <a:spcPct val="90000"/>
              </a:lnSpc>
            </a:pPr>
            <a:endParaRPr lang="en-US" altLang="en-US" sz="2400" dirty="0"/>
          </a:p>
          <a:p>
            <a:pPr>
              <a:lnSpc>
                <a:spcPct val="90000"/>
              </a:lnSpc>
              <a:buFontTx/>
              <a:buNone/>
            </a:pPr>
            <a:endParaRPr lang="en-US" altLang="en-US" sz="2800" dirty="0"/>
          </a:p>
        </p:txBody>
      </p:sp>
      <p:sp>
        <p:nvSpPr>
          <p:cNvPr id="189442" name="Rectangle 2"/>
          <p:cNvSpPr>
            <a:spLocks noGrp="1" noChangeArrowheads="1"/>
          </p:cNvSpPr>
          <p:nvPr>
            <p:ph type="title"/>
          </p:nvPr>
        </p:nvSpPr>
        <p:spPr>
          <a:xfrm>
            <a:off x="381000" y="228600"/>
            <a:ext cx="8229600" cy="1143000"/>
          </a:xfrm>
        </p:spPr>
        <p:txBody>
          <a:bodyPr/>
          <a:lstStyle/>
          <a:p>
            <a:pPr fontAlgn="auto">
              <a:spcAft>
                <a:spcPts val="0"/>
              </a:spcAft>
              <a:defRPr/>
            </a:pPr>
            <a:r>
              <a:rPr lang="en-US" altLang="en-US" sz="4000" dirty="0"/>
              <a:t>Violations</a:t>
            </a:r>
          </a:p>
        </p:txBody>
      </p:sp>
      <p:pic>
        <p:nvPicPr>
          <p:cNvPr id="189445" name="Reco3288.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077200" y="381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4000" fill="hold"/>
                                        <p:tgtEl>
                                          <p:spTgt spid="1894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8944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a:xfrm>
            <a:off x="228600" y="914400"/>
            <a:ext cx="8153400" cy="5029200"/>
          </a:xfrm>
        </p:spPr>
        <p:txBody>
          <a:bodyPr/>
          <a:lstStyle/>
          <a:p>
            <a:pPr>
              <a:buFontTx/>
              <a:buNone/>
            </a:pPr>
            <a:endParaRPr lang="en-US" altLang="en-US" sz="2800" dirty="0"/>
          </a:p>
          <a:p>
            <a:r>
              <a:rPr lang="en-US" altLang="en-US" sz="2800" dirty="0"/>
              <a:t>Violation Process</a:t>
            </a:r>
          </a:p>
          <a:p>
            <a:pPr lvl="2"/>
            <a:r>
              <a:rPr lang="en-US" altLang="en-US" sz="2200" dirty="0"/>
              <a:t>Written Warning</a:t>
            </a:r>
          </a:p>
          <a:p>
            <a:pPr lvl="2"/>
            <a:r>
              <a:rPr lang="en-US" altLang="en-US" sz="2200" dirty="0"/>
              <a:t>1</a:t>
            </a:r>
            <a:r>
              <a:rPr lang="en-US" altLang="en-US" sz="2200" baseline="30000" dirty="0"/>
              <a:t>st</a:t>
            </a:r>
            <a:r>
              <a:rPr lang="en-US" altLang="en-US" sz="2200" dirty="0"/>
              <a:t> Notice – Retraining within 30 days &amp; $25 fee</a:t>
            </a:r>
          </a:p>
          <a:p>
            <a:pPr lvl="2"/>
            <a:r>
              <a:rPr lang="en-US" altLang="en-US" sz="2200" dirty="0"/>
              <a:t>2</a:t>
            </a:r>
            <a:r>
              <a:rPr lang="en-US" altLang="en-US" sz="2200" baseline="30000" dirty="0"/>
              <a:t>nd</a:t>
            </a:r>
            <a:r>
              <a:rPr lang="en-US" altLang="en-US" sz="2200" dirty="0"/>
              <a:t> Notice – Suspended privileges for 30 days $ 25 fee</a:t>
            </a:r>
          </a:p>
          <a:p>
            <a:pPr lvl="2"/>
            <a:r>
              <a:rPr lang="en-US" altLang="en-US" sz="2200" dirty="0"/>
              <a:t>3</a:t>
            </a:r>
            <a:r>
              <a:rPr lang="en-US" altLang="en-US" sz="2200" baseline="30000" dirty="0"/>
              <a:t>rd</a:t>
            </a:r>
            <a:r>
              <a:rPr lang="en-US" altLang="en-US" sz="2200" dirty="0"/>
              <a:t> Notice – Possible revocation of privileges</a:t>
            </a:r>
          </a:p>
          <a:p>
            <a:pPr marL="630238" lvl="2" indent="0">
              <a:buNone/>
            </a:pPr>
            <a:endParaRPr lang="en-US" altLang="en-US" sz="2200" dirty="0"/>
          </a:p>
          <a:p>
            <a:r>
              <a:rPr lang="en-US" altLang="en-US" sz="2800" dirty="0"/>
              <a:t>Airport Management reserves the right to immediately revoke the driving privileges of violators who cause an accident, incident or is careless/reckless on the airport.</a:t>
            </a:r>
          </a:p>
          <a:p>
            <a:pPr>
              <a:buFontTx/>
              <a:buNone/>
            </a:pPr>
            <a:endParaRPr lang="en-US" altLang="en-US" sz="2800" dirty="0"/>
          </a:p>
          <a:p>
            <a:pPr lvl="1">
              <a:buFontTx/>
              <a:buNone/>
            </a:pPr>
            <a:endParaRPr lang="en-US" altLang="en-US" sz="2400" dirty="0"/>
          </a:p>
        </p:txBody>
      </p:sp>
      <p:sp>
        <p:nvSpPr>
          <p:cNvPr id="191490" name="Rectangle 2"/>
          <p:cNvSpPr>
            <a:spLocks noGrp="1" noChangeArrowheads="1"/>
          </p:cNvSpPr>
          <p:nvPr>
            <p:ph type="title"/>
          </p:nvPr>
        </p:nvSpPr>
        <p:spPr>
          <a:xfrm>
            <a:off x="0" y="0"/>
            <a:ext cx="8229600" cy="1143000"/>
          </a:xfrm>
        </p:spPr>
        <p:txBody>
          <a:bodyPr/>
          <a:lstStyle/>
          <a:p>
            <a:pPr fontAlgn="auto">
              <a:spcAft>
                <a:spcPts val="0"/>
              </a:spcAft>
              <a:defRPr/>
            </a:pPr>
            <a:r>
              <a:rPr lang="en-US" altLang="en-US" sz="4000" dirty="0"/>
              <a:t>Violations</a:t>
            </a:r>
            <a:endParaRPr lang="en-US" altLang="en-US" sz="4000" dirty="0">
              <a:solidFill>
                <a:srgbClr val="FFFF00"/>
              </a:solidFill>
            </a:endParaRPr>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FOD – is a substance, debris, or article which could potentially cause damage to an aircraft.</a:t>
            </a:r>
          </a:p>
          <a:p>
            <a:endParaRPr lang="en-US" dirty="0"/>
          </a:p>
          <a:p>
            <a:r>
              <a:rPr lang="en-US" dirty="0"/>
              <a:t>Common Types of FOD found at BVU:</a:t>
            </a:r>
          </a:p>
          <a:p>
            <a:pPr lvl="1"/>
            <a:r>
              <a:rPr lang="en-US" dirty="0"/>
              <a:t>Screws</a:t>
            </a:r>
          </a:p>
          <a:p>
            <a:pPr lvl="1"/>
            <a:r>
              <a:rPr lang="en-US" dirty="0"/>
              <a:t>Rocks, sand, dirt</a:t>
            </a:r>
          </a:p>
          <a:p>
            <a:pPr lvl="1"/>
            <a:r>
              <a:rPr lang="en-US" dirty="0"/>
              <a:t>Small tools</a:t>
            </a:r>
          </a:p>
          <a:p>
            <a:pPr lvl="1"/>
            <a:r>
              <a:rPr lang="en-US" dirty="0"/>
              <a:t>Trash; paper, cups, bottles, cans, cardboard, plastic bags, fast food wrappers, food, fruit peels, cigarette butts, etc.</a:t>
            </a:r>
          </a:p>
          <a:p>
            <a:pPr lvl="1"/>
            <a:endParaRPr lang="en-US" dirty="0"/>
          </a:p>
        </p:txBody>
      </p:sp>
      <p:sp>
        <p:nvSpPr>
          <p:cNvPr id="3" name="Title 2"/>
          <p:cNvSpPr>
            <a:spLocks noGrp="1"/>
          </p:cNvSpPr>
          <p:nvPr>
            <p:ph type="title"/>
          </p:nvPr>
        </p:nvSpPr>
        <p:spPr/>
        <p:txBody>
          <a:bodyPr/>
          <a:lstStyle/>
          <a:p>
            <a:r>
              <a:rPr lang="en-US" dirty="0"/>
              <a:t>Foreign Object Debris </a:t>
            </a:r>
          </a:p>
        </p:txBody>
      </p:sp>
    </p:spTree>
    <p:extLst>
      <p:ext uri="{BB962C8B-B14F-4D97-AF65-F5344CB8AC3E}">
        <p14:creationId xmlns:p14="http://schemas.microsoft.com/office/powerpoint/2010/main" val="2614182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1"/>
          <p:cNvSpPr>
            <a:spLocks noGrp="1"/>
          </p:cNvSpPr>
          <p:nvPr>
            <p:ph idx="1"/>
          </p:nvPr>
        </p:nvSpPr>
        <p:spPr/>
        <p:txBody>
          <a:bodyPr/>
          <a:lstStyle/>
          <a:p>
            <a:pPr lvl="1"/>
            <a:r>
              <a:rPr lang="en-US" altLang="en-US" sz="2400" dirty="0"/>
              <a:t>Airport Terminology</a:t>
            </a:r>
          </a:p>
          <a:p>
            <a:pPr lvl="1"/>
            <a:r>
              <a:rPr lang="en-US" altLang="en-US" sz="2400" dirty="0"/>
              <a:t>Airport Layout</a:t>
            </a:r>
          </a:p>
          <a:p>
            <a:pPr lvl="1"/>
            <a:r>
              <a:rPr lang="en-US" altLang="en-US" sz="2400" dirty="0"/>
              <a:t>Vehicle Operations</a:t>
            </a:r>
          </a:p>
          <a:p>
            <a:pPr lvl="1"/>
            <a:r>
              <a:rPr lang="en-US" altLang="en-US" sz="2400" dirty="0"/>
              <a:t>Situational Awareness</a:t>
            </a:r>
          </a:p>
          <a:p>
            <a:pPr lvl="1"/>
            <a:r>
              <a:rPr lang="en-US" altLang="en-US" sz="2400" dirty="0"/>
              <a:t>Airport Markings and Signage</a:t>
            </a:r>
          </a:p>
          <a:p>
            <a:pPr lvl="1"/>
            <a:r>
              <a:rPr lang="en-US" altLang="en-US" sz="2400" dirty="0"/>
              <a:t>Radio Communications</a:t>
            </a:r>
          </a:p>
          <a:p>
            <a:pPr lvl="1"/>
            <a:r>
              <a:rPr lang="en-US" altLang="en-US" sz="2400" dirty="0"/>
              <a:t>Review Airport HOT SPOTS</a:t>
            </a:r>
          </a:p>
          <a:p>
            <a:pPr lvl="1"/>
            <a:r>
              <a:rPr lang="en-US" altLang="en-US" sz="2400" dirty="0"/>
              <a:t>Airport Safety</a:t>
            </a:r>
          </a:p>
          <a:p>
            <a:endParaRPr lang="en-US" altLang="en-US" dirty="0"/>
          </a:p>
        </p:txBody>
      </p:sp>
      <p:sp>
        <p:nvSpPr>
          <p:cNvPr id="4" name="Title 3"/>
          <p:cNvSpPr>
            <a:spLocks noGrp="1"/>
          </p:cNvSpPr>
          <p:nvPr>
            <p:ph type="title"/>
          </p:nvPr>
        </p:nvSpPr>
        <p:spPr/>
        <p:txBody>
          <a:bodyPr/>
          <a:lstStyle/>
          <a:p>
            <a:pPr fontAlgn="auto">
              <a:spcAft>
                <a:spcPts val="0"/>
              </a:spcAft>
              <a:defRPr/>
            </a:pPr>
            <a:r>
              <a:rPr lang="en-US" dirty="0"/>
              <a:t>Topics covered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52600"/>
            <a:ext cx="4038600" cy="4254500"/>
          </a:xfrm>
        </p:spPr>
        <p:txBody>
          <a:bodyPr/>
          <a:lstStyle/>
          <a:p>
            <a:r>
              <a:rPr lang="en-US" sz="2000" dirty="0"/>
              <a:t>Did you Know:</a:t>
            </a:r>
          </a:p>
          <a:p>
            <a:endParaRPr lang="en-US" sz="2000" dirty="0"/>
          </a:p>
          <a:p>
            <a:pPr marL="109537" indent="0">
              <a:buNone/>
            </a:pPr>
            <a:r>
              <a:rPr lang="en-US" sz="2000" u="sng" dirty="0">
                <a:solidFill>
                  <a:srgbClr val="FFC000"/>
                </a:solidFill>
              </a:rPr>
              <a:t>Misplaced tools and parts </a:t>
            </a:r>
            <a:r>
              <a:rPr lang="en-US" sz="2000" dirty="0"/>
              <a:t>are the most common form of </a:t>
            </a:r>
            <a:r>
              <a:rPr lang="en-US" sz="2000" i="1" dirty="0">
                <a:solidFill>
                  <a:srgbClr val="FF0000"/>
                </a:solidFill>
              </a:rPr>
              <a:t>FOD</a:t>
            </a:r>
            <a:r>
              <a:rPr lang="en-US" sz="2000" dirty="0"/>
              <a:t>.  They cause damage, lost time, and lost productivity.</a:t>
            </a:r>
          </a:p>
          <a:p>
            <a:pPr marL="109537" indent="0">
              <a:buNone/>
            </a:pPr>
            <a:endParaRPr lang="en-US" sz="2000" dirty="0"/>
          </a:p>
          <a:p>
            <a:pPr marL="109537" indent="0">
              <a:buNone/>
            </a:pPr>
            <a:r>
              <a:rPr lang="en-US" sz="2000" u="sng" dirty="0">
                <a:solidFill>
                  <a:srgbClr val="FFC000"/>
                </a:solidFill>
              </a:rPr>
              <a:t>Items</a:t>
            </a:r>
            <a:r>
              <a:rPr lang="en-US" sz="2000" dirty="0">
                <a:solidFill>
                  <a:srgbClr val="FFC000"/>
                </a:solidFill>
              </a:rPr>
              <a:t> </a:t>
            </a:r>
            <a:r>
              <a:rPr lang="en-US" sz="2000" dirty="0"/>
              <a:t>such as papers, bottles, cans, loose coins, plastic bags, personal devices, pencils, and pens can cause serious </a:t>
            </a:r>
            <a:r>
              <a:rPr lang="en-US" sz="2000" i="1" dirty="0">
                <a:solidFill>
                  <a:srgbClr val="FF0000"/>
                </a:solidFill>
              </a:rPr>
              <a:t>FOD</a:t>
            </a:r>
            <a:r>
              <a:rPr lang="en-US" sz="2000" dirty="0"/>
              <a:t> damages</a:t>
            </a:r>
          </a:p>
        </p:txBody>
      </p:sp>
      <p:sp>
        <p:nvSpPr>
          <p:cNvPr id="3" name="Title 2"/>
          <p:cNvSpPr>
            <a:spLocks noGrp="1"/>
          </p:cNvSpPr>
          <p:nvPr>
            <p:ph type="title"/>
          </p:nvPr>
        </p:nvSpPr>
        <p:spPr>
          <a:xfrm>
            <a:off x="457200" y="274638"/>
            <a:ext cx="8229600" cy="1401762"/>
          </a:xfrm>
        </p:spPr>
        <p:txBody>
          <a:bodyPr>
            <a:normAutofit fontScale="90000"/>
          </a:bodyPr>
          <a:lstStyle/>
          <a:p>
            <a:r>
              <a:rPr lang="en-US" i="1" dirty="0">
                <a:solidFill>
                  <a:srgbClr val="FF0000"/>
                </a:solidFill>
              </a:rPr>
              <a:t>FOD .  .  .</a:t>
            </a:r>
            <a:br>
              <a:rPr lang="en-US" i="1" dirty="0">
                <a:solidFill>
                  <a:srgbClr val="FF0000"/>
                </a:solidFill>
              </a:rPr>
            </a:br>
            <a:r>
              <a:rPr lang="en-US" i="1" dirty="0">
                <a:solidFill>
                  <a:srgbClr val="FF0000"/>
                </a:solidFill>
              </a:rPr>
              <a:t>	</a:t>
            </a:r>
            <a:r>
              <a:rPr lang="en-US" i="1" dirty="0">
                <a:solidFill>
                  <a:srgbClr val="FFC000"/>
                </a:solidFill>
              </a:rPr>
              <a:t>Not  Your  Problem ?</a:t>
            </a:r>
            <a:br>
              <a:rPr lang="en-US" i="1" dirty="0">
                <a:solidFill>
                  <a:srgbClr val="FFC000"/>
                </a:solidFill>
              </a:rPr>
            </a:br>
            <a:r>
              <a:rPr lang="en-US" i="1" dirty="0">
                <a:solidFill>
                  <a:srgbClr val="FFC000"/>
                </a:solidFill>
              </a:rPr>
              <a:t>					  </a:t>
            </a:r>
            <a:r>
              <a:rPr lang="en-US" i="1" dirty="0">
                <a:solidFill>
                  <a:srgbClr val="FF0000"/>
                </a:solidFill>
              </a:rPr>
              <a:t>Think Again!!</a:t>
            </a:r>
          </a:p>
        </p:txBody>
      </p:sp>
      <p:pic>
        <p:nvPicPr>
          <p:cNvPr id="36866" name="Picture 2" descr="http://fodsigns.com/image/cache/data/products2014/Posters/FP2228T1-FOD-Poster-22x28-Teamwork-Style1-500x58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752600"/>
            <a:ext cx="4762500" cy="555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8575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Potential hazard to all aircraft owners and tenants and passengers.  </a:t>
            </a:r>
          </a:p>
          <a:p>
            <a:r>
              <a:rPr lang="en-US" dirty="0"/>
              <a:t>Creating:</a:t>
            </a:r>
          </a:p>
          <a:p>
            <a:pPr lvl="1"/>
            <a:r>
              <a:rPr lang="en-US" dirty="0"/>
              <a:t>Flight delays</a:t>
            </a:r>
          </a:p>
          <a:p>
            <a:pPr lvl="1"/>
            <a:r>
              <a:rPr lang="en-US" dirty="0"/>
              <a:t>Aircraft damage</a:t>
            </a:r>
          </a:p>
          <a:p>
            <a:pPr lvl="1"/>
            <a:r>
              <a:rPr lang="en-US" dirty="0"/>
              <a:t>Accident/Incident</a:t>
            </a:r>
          </a:p>
          <a:p>
            <a:pPr lvl="1"/>
            <a:r>
              <a:rPr lang="en-US" dirty="0"/>
              <a:t>Injury to ramp personnel </a:t>
            </a:r>
          </a:p>
          <a:p>
            <a:pPr lvl="1"/>
            <a:endParaRPr lang="en-US" dirty="0"/>
          </a:p>
        </p:txBody>
      </p:sp>
      <p:sp>
        <p:nvSpPr>
          <p:cNvPr id="3" name="Title 2"/>
          <p:cNvSpPr>
            <a:spLocks noGrp="1"/>
          </p:cNvSpPr>
          <p:nvPr>
            <p:ph type="title"/>
          </p:nvPr>
        </p:nvSpPr>
        <p:spPr/>
        <p:txBody>
          <a:bodyPr/>
          <a:lstStyle/>
          <a:p>
            <a:r>
              <a:rPr lang="en-US" dirty="0"/>
              <a:t>Foreign Object Debris	</a:t>
            </a:r>
          </a:p>
        </p:txBody>
      </p:sp>
    </p:spTree>
    <p:extLst>
      <p:ext uri="{BB962C8B-B14F-4D97-AF65-F5344CB8AC3E}">
        <p14:creationId xmlns:p14="http://schemas.microsoft.com/office/powerpoint/2010/main" val="2548227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does it look like?</a:t>
            </a:r>
          </a:p>
        </p:txBody>
      </p:sp>
      <p:sp>
        <p:nvSpPr>
          <p:cNvPr id="3" name="Title 2"/>
          <p:cNvSpPr>
            <a:spLocks noGrp="1"/>
          </p:cNvSpPr>
          <p:nvPr>
            <p:ph type="title"/>
          </p:nvPr>
        </p:nvSpPr>
        <p:spPr/>
        <p:txBody>
          <a:bodyPr/>
          <a:lstStyle/>
          <a:p>
            <a:r>
              <a:rPr lang="en-US" dirty="0"/>
              <a:t>Foreign Object Debris</a:t>
            </a:r>
          </a:p>
        </p:txBody>
      </p:sp>
      <p:pic>
        <p:nvPicPr>
          <p:cNvPr id="36866" name="Picture 2" descr="http://flightservicemanagement.com/wp-content/uploads/2012/10/Picture-534-300x225.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9" y="2416854"/>
            <a:ext cx="2857500"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6868" name="Picture 4" descr="https://encrypted-tbn3.gstatic.com/images?q=tbn:ANd9GcTtVig2hSZe00sUujW8Hv7Gs9-sl-rlrDUdxd4M5lQ-tAjj_nV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340299"/>
            <a:ext cx="1991923" cy="3324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870" name="Picture 6" descr="alt tex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4572000"/>
            <a:ext cx="4191000" cy="16362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6872" name="Picture 8" descr="http://www.airport-supply.at/images/data/gr/img_1238156728.jpg"/>
          <p:cNvPicPr>
            <a:picLocks noChangeAspect="1" noChangeArrowheads="1"/>
          </p:cNvPicPr>
          <p:nvPr/>
        </p:nvPicPr>
        <p:blipFill rotWithShape="1">
          <a:blip r:embed="rId8">
            <a:extLst>
              <a:ext uri="{28A0092B-C50C-407E-A947-70E740481C1C}">
                <a14:useLocalDpi xmlns:a14="http://schemas.microsoft.com/office/drawing/2010/main" val="0"/>
              </a:ext>
            </a:extLst>
          </a:blip>
          <a:srcRect l="27273" r="8800"/>
          <a:stretch/>
        </p:blipFill>
        <p:spPr bwMode="auto">
          <a:xfrm>
            <a:off x="2980872" y="2536709"/>
            <a:ext cx="2305050" cy="2701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434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Littering Food Items can become a wildlife attractant.</a:t>
            </a:r>
          </a:p>
          <a:p>
            <a:endParaRPr lang="en-US" dirty="0"/>
          </a:p>
          <a:p>
            <a:r>
              <a:rPr lang="en-US" dirty="0"/>
              <a:t>Wildlife present on the airfield pose as another risk to aircraft: Wildlife Strike</a:t>
            </a:r>
          </a:p>
          <a:p>
            <a:endParaRPr lang="en-US" dirty="0"/>
          </a:p>
        </p:txBody>
      </p:sp>
      <p:sp>
        <p:nvSpPr>
          <p:cNvPr id="3" name="Title 2"/>
          <p:cNvSpPr>
            <a:spLocks noGrp="1"/>
          </p:cNvSpPr>
          <p:nvPr>
            <p:ph type="title"/>
          </p:nvPr>
        </p:nvSpPr>
        <p:spPr/>
        <p:txBody>
          <a:bodyPr/>
          <a:lstStyle/>
          <a:p>
            <a:r>
              <a:rPr lang="en-US" dirty="0"/>
              <a:t>Foreign </a:t>
            </a:r>
            <a:r>
              <a:rPr lang="en-US"/>
              <a:t>Object Debris</a:t>
            </a:r>
            <a:endParaRPr lang="en-US" dirty="0"/>
          </a:p>
        </p:txBody>
      </p:sp>
      <p:sp>
        <p:nvSpPr>
          <p:cNvPr id="4" name="Slide Number Placeholder 3"/>
          <p:cNvSpPr>
            <a:spLocks noGrp="1"/>
          </p:cNvSpPr>
          <p:nvPr>
            <p:ph type="sldNum" sz="quarter" idx="12"/>
          </p:nvPr>
        </p:nvSpPr>
        <p:spPr/>
        <p:txBody>
          <a:bodyPr/>
          <a:lstStyle/>
          <a:p>
            <a:pPr>
              <a:defRPr/>
            </a:pPr>
            <a:fld id="{5C1F5BBE-D806-4C46-84A2-4FE23038D180}" type="slidenum">
              <a:rPr lang="en-US" altLang="en-US" smtClean="0"/>
              <a:pPr>
                <a:defRPr/>
              </a:pPr>
              <a:t>53</a:t>
            </a:fld>
            <a:endParaRPr lang="en-US" altLang="en-US"/>
          </a:p>
        </p:txBody>
      </p:sp>
      <p:pic>
        <p:nvPicPr>
          <p:cNvPr id="37892" name="Picture 4" descr="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4538" y="-2600801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6938" y="-2585561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9338" y="-2570321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7898" name="Picture 10" descr="http://2.bp.blogspot.com/-uG7spqtoPM4/Un6iY4m5SzI/AAAAAAAABPs/swA4AmaAFqk/s400/astarstrike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971925"/>
            <a:ext cx="2209800" cy="165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7890" name="Picture 2" descr="Bird strik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2200" y="4234418"/>
            <a:ext cx="2755900" cy="18257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7900" name="Picture 12" descr="https://encrypted-tbn1.gstatic.com/images?q=tbn:ANd9GcTOjDcDZNate6Prnp8mDM48JQvMMoVFpQe0mCDyN67_Ic3Lx3F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3876674"/>
            <a:ext cx="2466975" cy="1847851"/>
          </a:xfrm>
          <a:prstGeom prst="snip2DiagRect">
            <a:avLst/>
          </a:prstGeom>
          <a:solidFill>
            <a:srgbClr val="FFFFFF">
              <a:shade val="85000"/>
            </a:srgbClr>
          </a:solidFill>
          <a:ln w="28575" cap="sq">
            <a:solidFill>
              <a:schemeClr val="bg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7902" name="Picture 14" descr="http://avstop.com/august_2013/img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4953000"/>
            <a:ext cx="2414588" cy="17977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603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63" y="1183298"/>
            <a:ext cx="8567737" cy="5215750"/>
          </a:xfrm>
        </p:spPr>
        <p:txBody>
          <a:bodyPr/>
          <a:lstStyle/>
          <a:p>
            <a:r>
              <a:rPr lang="en-US" dirty="0"/>
              <a:t>What does this mean?</a:t>
            </a:r>
          </a:p>
          <a:p>
            <a:endParaRPr lang="en-US" dirty="0"/>
          </a:p>
          <a:p>
            <a:pPr lvl="1"/>
            <a:r>
              <a:rPr lang="en-US" dirty="0"/>
              <a:t>During your normal daily routine pickup the out of place and unordinary items you find along the way.</a:t>
            </a:r>
          </a:p>
          <a:p>
            <a:pPr lvl="2"/>
            <a:r>
              <a:rPr lang="en-US" dirty="0"/>
              <a:t>Anything you see airside or landside – If you see garbage spilling out of the dumpster on a windy day this can become FOD across the airport.</a:t>
            </a:r>
          </a:p>
          <a:p>
            <a:pPr lvl="1"/>
            <a:endParaRPr lang="en-US" dirty="0"/>
          </a:p>
          <a:p>
            <a:pPr lvl="2"/>
            <a:r>
              <a:rPr lang="en-US" dirty="0"/>
              <a:t>Don’t think the next guy will get it…Take responsibility and help keep our airport </a:t>
            </a:r>
            <a:r>
              <a:rPr lang="en-US" i="1" u="sng" dirty="0">
                <a:solidFill>
                  <a:srgbClr val="FFC000"/>
                </a:solidFill>
              </a:rPr>
              <a:t>FOD FREE</a:t>
            </a:r>
            <a:r>
              <a:rPr lang="en-US" dirty="0"/>
              <a:t>.</a:t>
            </a:r>
          </a:p>
          <a:p>
            <a:pPr lvl="1"/>
            <a:endParaRPr lang="en-US" dirty="0"/>
          </a:p>
          <a:p>
            <a:pPr marL="392113" lvl="1" indent="0">
              <a:buNone/>
            </a:pPr>
            <a:endParaRPr lang="en-US" dirty="0"/>
          </a:p>
        </p:txBody>
      </p:sp>
      <p:sp>
        <p:nvSpPr>
          <p:cNvPr id="3" name="Title 2"/>
          <p:cNvSpPr>
            <a:spLocks noGrp="1"/>
          </p:cNvSpPr>
          <p:nvPr>
            <p:ph type="title"/>
          </p:nvPr>
        </p:nvSpPr>
        <p:spPr/>
        <p:txBody>
          <a:bodyPr>
            <a:normAutofit/>
          </a:bodyPr>
          <a:lstStyle/>
          <a:p>
            <a:r>
              <a:rPr lang="en-US" dirty="0"/>
              <a:t>Clean-As-You-Go	</a:t>
            </a:r>
          </a:p>
        </p:txBody>
      </p:sp>
      <p:sp>
        <p:nvSpPr>
          <p:cNvPr id="5" name="AutoShape 2" descr="data:image/jpeg;base64,/9j/4AAQSkZJRgABAQAAAQABAAD/2wCEAAkGBxQTEhUUExQWFhQXGBoaFxgXGBkWFhofHRgXFxcfGhgYHCggIBwlHRgXITEhJikrLi4uFx8zODMsNygtLiwBCgoKDg0OGxAQGywkICQsLC00LCwsLDQwLywvLCwsLzQ0LCwsLCwsLCwsLCwsLC0sLCwsLCwsLCwsLCwsLCwsLP/AABEIAN8A4gMBEQACEQEDEQH/xAAcAAACAgMBAQAAAAAAAAAAAAAABgUHAQMEAgj/xABQEAACAQMBBQQFBgoFCgYDAAABAgMABBEhBQYSMUETIlFhBzJxgZEUI0JSobEzNENicoKSs8HRF2NzdPAVJFNUg5Oio7LhCCU10tPjRKS0/8QAGwEAAQUBAQAAAAAAAAAAAAAAAAIDBAUGAQf/xAA/EQABAwIEAgcGBgECBgMBAAABAAIDBBEFEiExQVEGEyJhcYGRMqGx0eHwFCMzQlLB8WKCFSRDcpKiFhdEB//aAAwDAQACEQMRAD8AvGhCKEIoQihCKEIoQihCKEIoQihC4dpbXgtxmeaKIeMjqn/URQhQVz6QbNc8BllI5dnE5B8g7ALn302ZWDcpl1RE3dwUc/pGz6lpL5do8afHhZj99NmqjCYOIQjj7l5/pCk/1Vf99/8AXXPxUaT/AMRh70f0hSf6qv8Avv8A66PxUaP+Iw9/osp6RcevaSf7OSNtP1ypz5fbQKqNKGIQnn6KQtvSFaNjjE0R69pE2BrjV4+Jftp0SsOxTzamJ2zgp3Zm3La4/ATxS+IR1YjyKg5B8jTifXfmhCzQhFCEUIRQhFCEUIRQhFCEUIRQhFCEUIRQhFCEUIRQhFCF5dwASSABzJ0AoQk7a3pChXK2qG5cfSB4IAfOUjvfqBqafMxm5UeWqii0cdeQSPt7faZsie67JT+St+4fYXGZPeCtSKWjraw/kRm3M7KEayaT9NtlDbJL3HE9rACM4Msz4JOM8zlzz+2rE9HhER+Llsf4tF/eosmb/qvK4WuLsXcdvcHsRI4XKKpyCcAqxzkZxV1HgeGNp3TRNzkfyPxSxFFkLm6ph2juwjiRI7mcTIobVtNeLhyAAMHhOoOmKap3xRlrjCzKTbZNMktYlosUtejq3S4uHWbLgR8QDMSM8Sjx86ucWa2GJpjaBc8h8lIqey27VLbn7Ijc3bSqzCOUqgDNkAcRIAU+BWode8NEYYBq250HyTc77ZQOK4LxGnvVhsmliXhy/acY4cZJPBJry4dOpIrrKSmZSmSpY1xvpbj6JeUNjzSaqc2vZG3gkkW57RowMq6oSSSBjuYIJz51TMwmkqZQ0xZQeLSRb5qO1rXutlssS7Ln4VaW3RjprE2XXPtAPwNVkuDMDj1Ep/3Cw9UA5T2HkeK69mbz3ELGOK6YlTgw3HzuPEZY9oPc2KhTU9ZTAOlZdvMbHzUttbMz2xcJx2X6Q4zhbuMwHl2gPaQHwywHEn6wAHjTbJ2OU6Krjk0B1TpBMrqGRgynUMpBB9hGlPKStlCEUIRQhFCEUIRQhFCEUIRQhFCEUIRQhFCFg0IS3vLvhFans1HbXGPwSEd3PIyNyRftODgGkPkawXcmpZmRC7iqr3n3maQ/53J2hPq28eRENdO5nvHzcnXkByqRRYbWYgbxjKz+R2Va+omm0Zo1cBtLqSaKO4DW0EmgKYJz0Ut9En/tWkpcMoKWMyR2le3+W3iAmGtjaCW9ohK28+yTbXLx6lfWQnmVOoyfHmD5itVQ1AnhDh4FS4pM7bpz2FI7bHbsGKyxljlTg5DhyPep99U1UGtxEdYLg235bKLIAJ+1sV070yiWxtrvGHRopM6ZAOOL7cH3U1RDq6iSC+hDh8kmLsyOYmmYMzhSimFo24ydDnTA58ipb4VVghrbg9oHT78VH0A31ulfcvYawyyXKSq0BEiDmOHhk8eRGF51Z4hVulY2F7bOFvPRSZ5CRktqtu5ALRXbQkd+eQxFtRnhGCQOmce6kYj2Xxh/BouuVG7c3JGwEkTaM4uGjaZokI4AQMA4OAdeQGa7VFjqRhiBDQ47/fouSEGIZdrqv9v7IuIWaSdOHjdu8CCGOS2mucddfKtBSVMEjQyM7AeSmxvY4Wani92hJs/Z0A4iZ2I9fvYzl2GD0AwtUcUDKysfp2e7T7uobWiWU8kgW8Ul1cgA/OyuTnXQnLE+OAM/Cr+Qx08GvstH0U0kMb3BWNtXZb28bSQOZUjGZI5DlgAATwvzzjXDZrDPw+mrH2cMjjsWjTzH9hVwyyGzhYlce7e8HCeKzlML82ibWJj14osgH9JSD51TV2G1mHH80XbzG30Uls81ObO1CtDdrfaOdlimHY3B0AJHZyHGT2T9evdOG05Ea0xHK140VnDUMlHZ9E104n1mhCKEIoQihCKEIoQihCKEIoQihCwTQhV3vTvwX4orNwqDR7nQjlqIs6H+05Dpk6hl8pvkYLuPJQqmrEfZbq5VedqmWVba1PD2j4aU95jnVmydSeZ4jqa0+H9HRDGaqu1I1Dfhf5eqg9WTeSXXuXdtndO3CmO3kd7wOuhbJ11Jb6oxk8XiAKu6bEJbgyACOx4aeXyQyZ27hZqb9l3/AGtu3aqe0jysyY73EozkDzGGB8xVVPF1coyHQ6g933uor25XabHZQu/mz0ubRZ4yGMY4lbPrKccQ9ugPuqbhc7oJ+qdoDp5p6ncWPynik3c7b81s7COMyo+OJBnn0IIBwatcUhp3tDpXhhHEkKTPG1w7Rsp/b011fIsZjSCIEEgtxMcDAzgcteVZyLGcOoXlwcZHdwsPeozHxxm97la5NlzsvDNeycOMYHdGAMeOulQXdKYmm8NOPNH4ht+y1cabFtlUr8pIXqO1UL7xy8Kbd0sq3OzCJl/ApXXSk+x7kLsG2Hq3BU9MSLR/8trD7UTD5FcM8vFvuW1d3GDiWK5cSDkx7x+OeWOlPx9LhlySwDLyH1R+K0s5qxtqC+lMZkaOYRHiAACk6jORgeH21OocfwsZgA5hcLa3PwXY5Yhe2l1G757aluWj7WExcCkYOcEkjJBI5YC1fYSynaHGGQPvy+SfgY1oOU3TB6MNnALLc6M+qIuRnTU+zJwPdUXGpiXNh4blM1bjo3gpJ+OztJ3nYNc3DNhB3u8RwoqjqAOePZ4VFGWpnY2MWYy2vcNz3XSBaR4Ddgo/c/cccHa3QIYjuJkoUH1mIIIby6fc/iOJ5j1UW3E739eCVPUa5WKKh2/GXkhm78XGwSQ9QGIUtjry7w9tUuJdGHFgnpBZ1gSzv42+Xoh8DhZ7NCrJ3Z30aDhjumMkB9WcnLxjp2mPWT+s5jrnU1l45jfLJoVOpq3P2ZNCrKikDAMpBUjIIOQQeRBHSpCnr3QhFCEUIRQhFCEUIRQhFCFgmhCq/fXe0XAaKJ+G1XPayAlTLg6qpGojyNT9LkNObLnPe8RRC7jooFVVZfy49/gq2vu3uonkijItYsZAPCXA9bHsHTp5mtthOGU+GkCUgzO47hv3zUSNjYz2vaKnJNjRPFBebOUB4sEpn1gPWDZ14xqPPPsqSKmRr309UdDx5cj4JHWEEsk4pjs5hOBcWpTifhEgcHkp1yBqHXvDwPwqukYYj1Ut7Da3f/RTBGXsPS9tbbDx7SY2yCT5pUlGcLxAkqS3QqCPtqSeoioQ6qfl1JHPyHG6da1vVDObKPTZCgnt3Ldo5YQx8XAWJzhY1yWPsFUVX0llkIZSNy2Fsx1db+l0SPkNoh5pu2PuhdSL3IUto+jSjvEeIhQ59zFT5VRPjlndmneSfG/0UhmHudrK5dd1szZlscXl88rjnHGxXX9C3HH8WpXVRM1KsqfDA82iYXH1XHLvNseP8Fs7tvzpIoz9sxLfZXDNEFdxdHq140jA8bBbG9Jsf0dmpjzkUfdEaPxTO9Sx0ZrOJb6rH9JcZ0bZseDocSIdOuhiFH4piD0ZqxsW+q8Rbx7Hf8Js8wfnRRoPtgYN9lAmiP1ChzdHqxm8YPhYrrtdk7OudLLaDRv0jlPH7O5Nwyn9qgwxP29ypKjC2sNpGFp9Fx7Y3Zu4Qe1gE8WDl4e/8YT3/wBnipAhkiOaJ1j3aKskw97dYylVdlLkyWkrQvyPCSB5qy8wfI8vCrql6SzstHWN6xvfv6qOZXtOWUXWNnbba0d5L1JJZsERSZDJj6q9FyeoHurTxugxFgFE4BvFux8Tz8E4WCUARmwTNtTaXFaG4iVzJcIscak5OWyBwjkOZJPXhFRYYLVAikIs0knwH2EyxnbyHYarg3R3MSDEtxwtLgEKcFY9Nc64JHjyqTX4m6bsRaN+KXNUF2jdlpSzmUyTxx4tWbKx/lFXq6rjReZ4OeD7qqsSoIKpoANpgN+B7j396S4NdYX7XNMO6G9HyTCseKybUEa9hnqvUxHOq/R5jTIGWY90bzFKLEc1OpKv/pyeqtaKQMAykFSMgg5BB5EHwqSrNe6EIoQihCKEIoQihCKEKvPSDvFxl7OJsKB/nLg8gRnsgehIILHopA5nRiaQts1u5UOrqeqblb7RVWXVvcX2RbJmCM41wqsR4Z5jTQedbXB6GnwpofUH813/AKhQIwyLV51Kb9k3kN5F8mkUwyJjtIB3NFOox1Q6ZHnRPFJTP65pzA7O3+ymHh0ZzjUHio62sZbWe4uIk7K1UjijY+uBq7pg93GSQOvL2SHysqImRPOZ548uQPPvThc17Q1xuVFXdgk9y88JeGBh3iCY+0OpYgdFOnPzPWoFbjgooRTkB8g56hvjzK6ZjG3KdSmjdndqS4UdgBBbDUzsPWHUxKfW/Tbu/pVkJOuqZOtqHEk/fon4aJzzmm9F3Tbz2GzuJLGP5TccnnY5GnRpcZbGT3UHCNeVddKyIWC1OHYJPUgdW3K3mdvqlDbO8l3dZ7eZuE/k4/m4v2Qcn9Ymor6h7ttFsKTo7Sw6vGc9+3oolEA0AAHlpTCvGMawZWiwWaEtFC4ihdRQuLy6AjBAI8xmug2SXsa8ZXC471M7G3nu7XHYzNwD8nJmSP4E5X9UinmVDxvqqGr6O0s2sYyHu29E1RbwWG0SBdobO6OizoQFPPA7QjBH5sgxqMZNSg+OUWKx2JYJNTj81uZvMbfRcO8GxJbbK3Kq8B5TqPmiDy7QH8G3xU9Dk4poMlp3iSEkEctwstPROjOeM3HvS4kc1i/awZkhGS0TE93PMr/Ma+2tdh+NQ4gOoquzJwcOPj3ppsjZRlfoeaY939sLLGGVhNcTd51HKMeDfVRdf0ifOplXTOjfYjK1ux5/U+4JEkZB10AUVv8A7wHHySHLuR86VGTj6oA6nTPhyqZhdGP15dANr/FOU8X73KN2DY3VtGzzRlYARkH1lz9IKPo5Iz4c/Gq7pBR01eQ6A/mj/wBu7x5InySHsntKwtxN4Pk7rbSN8xIQIGPKNj+TJ+o30fAnHUVjYJSew7cKbRVOcZHbj79VZgqSrBZoQihCKEIoQihCXd9d4PksI7PBnlPBEDqAfpOR9VRk+ZwOtIe8MbcpuWURsLiqI3lviB8mi4nY6ytqzHOpzjqSck+daLoxhgcfx1Rt+2/x+SqIWl7jK9N+6u04poUhhJt5IsZjOGOB62QwHED46EHXSrGtgkikMknaDuP+EzMwtdmdqCjeLYCS3AmS4MFwqgjkRgZ1wcEjGQeY8RXKWscyLqnMzMKIpCG5S24UVJtGS7QNOQsCZOFyomIOjsDqF0BC65z10qpxWvZROMFMbvO50OW+4Hf38F1wDHZWbn3Jq2ZsKNIflm0T2duoykDAgtn1TIo1JPSHHtydBno4g3tO3VpR0OUjS7j9+qXN7d8Zr7KDMNt0iB7z+BlI8voDTxzTMtRfRq9Cwro82O0lTqf48B48/glwCoq1YAAsEULqKFxYLY50LhcG7rWLhPrL8R/OlBjuSjuradu8jR/uCPlCfWX4j+dBY4cEMrKd3svaf9wW0GkqSCDsihdRQuLBGaFwgEWKZd1N8ZbT5qQGe0Iw0Td5kB58BbmuPyZ08MVLiqCNHLJ4r0da68tLof48/Dl8FObT2IixC7sW7WzbUoMs8P1iMksVBzlCMpg9NAuaAO7Td155WUJJJaLOHBKM0L20nyq1Oh/CouCHU6kr0z19utaLB8YbOwUdYf8AtceB5FV8cgcOrkTLu5eWsgkWz4VkABLMpYksOZJPE2uh151aVcU8eUz7cvD4JuVrxbPsonfbacsp+RWwaRsfPFR7wpI0GcHOfIeNTMNgjjH4iYgDhf4/JOwMa3tu05KO2TFKi/JrqNlyPmyeTDqAw+kOfPPwrO9I6GIu/G0x0/cBwPPwK5KBfrIyrf3B2+08RhlbNxDgMToZEPqSY8TqD5jzFUscmdt1cU8wlZm9U2U4n0UIRQhFCFhjQhUdvXvCJZJrwnKfg7cdOAHukfptlyfDh8K5S0rq+rbTt24+HH5Knq3maXqxsFz7hE/JJpolWS5ZzxcRwTyIXi6ZGcdM1tsRY1kzIT2YwBa3y+KZqLBwadBZdkbRbQ4lKPbXkOucYdTyyGHrKdRg02c9HYgh8bvQ+XApJzRd7SoVNpy3yiOdECRMe0YD12XIAHgMHXx99RcWqI8LZeEnO8aD+I5+PJKeGw6t3PuTnu1s6JYztC7wtrEMwoR65GOGQr110RcczxdVxkIY8t3v3KsaGkLbEi7j9+9J+9G8Ut9N2kmVRc9lFnRB4noZCOZ9w05xpps5sNl6fg2DtpWiSTV593cO/mVE0wr9FCF07M2dNcydnbxtI4540Vf03Oi+/XwBp1kTn7KsrsXpqPR5u7kN1YOxvRRnDXc58THDoPYZGGT7gtSmUzRvqslVdJKqW4jswe/1+ib7Dcewixw2sTEfSkXtW/akyafDWjYKkkqJpDd7ifMqajso19WNB7FA+4UpMELEthE2jRow81U/eKEAWUHf7h2EvO2jQ+MQ7E/GPFJLGncKRFVTxG7HkeZSdtr0UuuWtJ+P+rm0PukUfevvph1M07K9pOktRGQJgHD0KQL60khk7KeNopB9Fhz81I0YeYJqI+NzN1raLE6esH5Z15HdaabVgihdUvurvHLYS8aZaJj89F0YcuJegkA69eR6ESIZspsdlncawZtU3rYtHj/2+vJNG39nRoq3lrhrKfBIAI7Fm8uiMxwVwOFvI6OVEWYZ2ry6vpCbvA1G4Sfcyy2TO1uVWOchWJH4NicBh5annpWvwWvjxCMQ1Fy9guP9QHDxUKJwlGV3D3p0tIOwKQQoe8rO8xGQTpkkj1nYnOvIePKnJHdaDI87Gwb97AJknNdzvRK28+2eG17KZuK8WXI7vDw4bIZcacJXTTnnHjVhTUQmkJA/KIsde74317lIijBfcezZdexNtFDDeRjWP8Io5lCR2ye3AyPzlWsHU0zqCrdA7b4jgUUzzBNlOxV4286uquhBVgGUjkQRkEe406rxbaEIoQihCUfSTtQx24gRsSXJ4B4hBgzN+yeHPQyLTcr8jSUzUS9VGXfd1VVpGlxfxxFlEcA4+EnHEwwFA9mR9taPBqZ1LQOqLdqQ2Hc36qlbdkZdxK79o7Mlt5Lm8RxHjHBGi8SyALgcYGDksefTWrSGeOZkdORfvJtbw8l1j2vDWHXvUd/SBJMBHFCFmccPFxZAPiBjOgyfLzp6bDI6ZjppX9hutrbpZpmt1J0Cmt1t3BcSLajPYoA9w3UqScLn60jA5/NDeIrAyzvrah1RJxOg5ch5J2jiMrzK7YffuXN6QN5flc3ZxEfJYDiMDk7Dul/YNVXyyetR6mW/ZC9K6OYZYfipBqfZ+fySxURa9FCF5kXIIzjPUV0GxumpmF7C0Ei/EbhXP6M9v280AgjjSCWMd6JdA3QyJ1YE886g8+hNnG8PFwvL8QopqSYsl1435/fFOopxQlnNCEUIRQhFCFihC4NtbGhuojFPGHU8s6FT4qw1U+YrhAIslMe5jg5psQqW3z3RksG4smS2Y4WTGqE8llxoM8g3I8tDzhTQZdWrbYPj3XEQ1GjuB5+Pf8Uu1FWpRQhNG4W3lgka2nw1pc91lb1Udu7n9FtFPng+NS6aX9pWO6R4X/8AqjH/AHD+/mt22djGCSS0lyy8OY2PN4zopJ+sp7p8wD1ruZ9JM2aI2INwvM6uHqZMzdiuDdy5vneS27ZFEQGHZeKThOQpUaA6AanlpW8dJRywMqmtJzX0B0uN7pL+qsH23Uu0NtAr3J/zh0YB5SVd1OgPkoAOeEcgdKbzzSkReyCNBsD87803d7jl2Ch7q6hW+dIpFdZhxEKQQsg0YaeIGceVVuNUUktC2dzbFht4tPyK69jjGCRqFYnow2l83JasdYSGj/snJKgfosGXyHD41n4H5mK3pJesiF9xonmnlKRQhYNCFUO/e1OO8nc/g7dBEvtx2kpHtJRf9nTBjNROyBu5I+/RVWIPzPbGFTkkxZi59Yni9+c17BFC2KMRN2AA8k6BYWCaNh79zwgLIO2T844f9rByPaKrqrCIpTmZ2T7lHkpmu1Gi77S4SWaa94AiAYQAAHRe8Tjmx5VkekdQ6GKOgBufad/SZlBs2IalO22ZTs3ZaxDu3l4SZCD3lyuZMHnhF4Yx5kHxrPuIij0WqwfDhPMyAbDU+H12VcKoAAHIcqrV6o1oaABsFmhdRQi90ULq9wzOjK8btHIpyrroynl7x4g6GlseWG4UOtooquIxyDwPIrTd+kDa0ZKtePnGh4I8HzHc+yp7ZMwuFganDTTvMcm/Pge8K3N9N/TZbPt3GGu7iJSgPIHgUu5A6AsNOpNOk2VVFGZHWCoq53ovZH43vLktknImkUAkYPCFIC6eAFIzFWQpYhpZWZ6JfSRK0y2d5IXD6Qytq/F0R268XQnqMa5FKaVEqIMmrdlcW0JSsUjDmqMR7QpIpSir5kX0k7UwD8sf9iL/ANlN5irJtKwtBUjsv0tbTiI4pUmUc1kjXXXJ7yAEH/GDXcxSXUbf2lXVulvNb7VtSeFc44Z4G73CSNQcjvKehxr5GlA3UF7Cw2KqzfXdg2EwVcm3kz2LHUjqY2PUgagnmPMGoM8WXtDZbjAMWM46iU9obHmPmFAVGWnWHQEEHUHQ0A2SXsD2lrtQVYEVwb7ZfanvXdhniOMvJGBlh4njjGcfXjFWOksa8oxjDupkfAdtx4cPklu+uuweO7QcQQcLgfSRsY+3BzVt0cn6wvonH2tW9zh81lYRmvGfspK2rtZpnkIHZpI5cxqx4MkYJPif516NBTNia0HUgWvxVg1gaBxXFbzFGVxzUgj3HNLqIGzxOids4EeqU4XBCtvdrafZ3VrcA9xyI381lAVfhJ2Z+PKvHGMdBO6J3Akem3uUWgfklLDx/pXMKlq6WaELRfXKxxvIxwqKzMToAFBJz7hQhfOm810Ra5bR53Lt7XYyv9pxVl0Xg6/ETIdmi/nw/tUjD1lQ56TK9MUxAFBIAuUK2dzdjB57W3Iyi/Oy+Yjww+Mpj9oDV4/UTmrrZJzz0Ueib1kxkPBcPpA2p8ov5WBykXzKeHdJLn2lywz4KKhVL7utyXqXRmk6uAzHd3wCXqjLTrfY2TzyxwRY7SVuFc8hoSSfJVBb3U5GzO6yrsUrRSUzpOOw8U/74ejcRRLLYqSY1Aki5mQAauv9Z4j6Xt5zJYQ4abrF4TjUlLJaU3YTrzB5/NVwjZGRUAixsV6DHIyRoew3B4rNcTi0XtosilW9x6g+IpbHlpuFDrKOOqjLH+R4hR+9u1ZbiZDKOERxRxRgEleFFAJGfE5J9o8KniQPFwsK6hfRyGN+/A8x3f2oSurq9RSlSGU4ZSGUjmCDkH3EChIkaHtIK+rNm7V+VbNW4xgyW5YjwJQ8Q+OadVKRbRfJ6ch7BTSu2eyPAL1QlJm9He8Rsb6KXixExEcw6FGOMn9E4b3GutNiotXHmbmG4X0jvPsRLy2eB/pDKN1Rx6jD2H7MilkAixVfFK6J4kYbEar58liZGZJBwujFHHgynBx5eB8CKqntLTZep0NU2qgbK3j8V5pKmJk9HW1Pk9/GCe5OOxcdMk5jJ/W7v65qVSv7WXmsr0npc0LZxu02PgfqujauyhFJcWhHdRiE/s3HHHj2BuH9SliR1NUtmZwIK8rrGdXNmHHX5qq5YyrFTzBIPuOK9lhlbLG2RuxF/VTAbi6804up33bftbQpnVeJc+HVT7sj4V5d0og6jEesH7gHefFV8x6uYOHir93d2j8otYJ+skaMR4EqOIHHUHI91QlfA3UjQupa9Ik3Ds+cf6QLF1/KssZ5eTGkvNmkpEjsrC7kCqF35l78aeCk/EgfwrWdC4bQyy8yB6X+ap6MdklLNbRTF3bCt+O4jXpxAn2Dvfwqrxqo6iglf3W9dE1M7KwlXTuZKIItoXrco0CLn+rRpW+JkUfqivLKZuWO5T+HRnqxzJVYRA4HEctzY+JOpPvOahONzdez0sIhhbGOAAXqkp9WH6G9lcUs10w0QCKM/nEBpD8OAe81OpW2bmWD6TVRfUCEbNHvP0Vr4qUs0vlbeC+MW0Lwc0NzNkeHzjaj+VRpow/xWkwevfStHFh3HLXcfeq7Y5AwBByDyNQSCDYrdRSslaHsNwV6ricWm7tVkXhb3HqD5Upjy03CiVlHHUx5H+R5FTO4e41veQXaSPi9XPYKGIAUKCH4eTAseEjpjpkGrGNzXi4XnuIxVFLNlf5HgVXKNkA0J9rrgFfQHohu+PYkiZ/BGdfYCDIP+s04NlUTi0hC+fk5D2Cm1bM9keAT/LuUj7Cg2hCCJkMpnGSQ6CeVOLBOAVAXl0BpZGigMmLZTc6XSCR0pCsCLiy+r9xdpG52fazEgs0S8WPrKOFvtBp1UhFjZVx6W9lCK8SZR3bhO94ccfCpJ8yhX9g1DqmbOWt6LVVnPpz4j+/6SVUNbRYdmHeXRlwynwZe8p+IFKYbOBUWtg6+nfHzB9VZG+jB5bS6Ud25t9TpzThkQfCWT9k1LqxdgP3qvFsSj7AJ4H4qpN6oOC5f87DfHn9oNel9GajrsOZf9tx6JqmdeMKJq+T6adxZe9KviFYe7IP3isP01huyKUcCR8lCrG6Aq7vRlccVmyZz2U0iezJEqj9mRaysRuwK1pnZomnuTdTifSV6UpPmLdNe9cKT4ELHI+vvCn2gUzUG0ZUWsdaFyone983LeSqPsz/GvQOikeXDgeZJUKlFo1Edi3Dx4PDnh4umcAkZ8cEH31oOtjz9XftWvbjbmpNja6nNyo83BPgh+0gVmel8mWhDP5OHuUSrPYsrMvWKbvv0M851xjKtc/cY0+2sJ7MPktDgsOaeGPvHzVfVXL1lFCCrw9F9n2ezYD1kDSn9diw/4eEe6rWMWaAvKK+XramR/Nx+Sa6Woq+Sd8fx+8/vM37xqbO6tqX9IefxU/uXu49xaTzRNl4pAOxJA4lKAkpn6Y8OvtpuSLOLjdTKLF3UM+V2rDuOXeP7WlHBGRqKgEEGxW8ilZKwPYbg8V6ricWy2neN1kjYpIhyrDmD/EHkQdCKWx5YbhQ62iiq4zHIPA8QUp7TRhK5cAFmZu6MKcknujoBnl0qc14dqFipaV9K7qn+R5hXF6EZSdm3y9Fd8e+Fc/dTrdlTVX6hVIpyHsFIVmz2R4BfRfoytBLu8kRAIkjukIPLvTTr/GnQqeX2z4lfOq8hTSuIzdoK+kPQjPxbKjGc8Ekq+zvlgD7mB99ODZVEws8rd6X7Tise0xrFLGw9jHs2+x/spuYXYVPwebqq2M8zb1VOVWL05FC6nwNx7FspDzguDH44HFLAM+GjKPaRU9/ah8l4/jcWR8zORKr/AH6j+cjbxUj4HP8AGtn0LkvBKzk4e8Kioz2SEuJCxDMASFALEchkhRn3kD31sXSsa5rXGxO3eptlM7mvi5x4ow+4/wAKzfS6PNh1+TmqLVD8vzV1+i9sNdp4vHJ5d5ODPt+b+wVgKU/lqVh5vD5lPtSFOSR6UfUtf7dv3MtMVP6ZUKv/AED4hVBFsqG62i8U03Y54eA4B4jhe7knAOOXnWrbiVVhuBR1FPD1lr37hfe25/pIoY2vaATZWfJuPbmyFn3uEHiD6cfH1bwyRp7NK8oZ0xr24qcS0zEWy/ty20HOw38Qrs0zOryKv9mbMht7uaOGbtgiqGbAADcRyoIODjA1FeiYviNVXYbBPURdWXONhzFt7cO4ctVncSY1lg03TVvK3/kVj5un2CQ/wqmk/R8gtV0eH/ORffBIVV69OXmQ6H2V0bpEpswnuK+ht0ouGxtFHS3iH/LWrYLyJxu4lS9dXF8k74/j95/eZv3jU2d1bUv6Q81DsgPMA+6uJ1zGncJ43T3dMmzbi8RvxeVu0Q+qY1ijdivg4yTjkR50iSHOLjdPUGLOopyx36Z4cu8LRHIGAIOQeRqAQQbFb2KVkrQ9huCvVcS1pu7VZF4W9x6g+IpTHlpuFFq6SOpjyP8AI8QU+eht1jtL+BmHaHidV6snZcPEPeMHw99WUTw4XC85xSklppi2QeB4FUtHyHsFcUpnsjwC+lfQ2udjWw8e3H/7E1OhU8vtnxK+cLuHgkdM54WZc+OGI/hTStoTeMeCvz0A/wDp0n95f93FS27Ktqf1T98Ez+kdM7NuvKMn4EMPuof7JXKY2mYe8fFUTVSvWwihdTtst/8AyGXyvYx8bmA/xqe39DyXlfSIf8zOPvZK+81vG8lus0nZRszBnxxcOgwceGceznV70ZqJ4IKh9OzO8AENva+39euyy1AAXEONlYe7u5Vvb28sQJlE477nGSMYAXh5AZJHma88xnpfiFZWxzkZDEdGi+9+IPHgVpo6ZjWkb3SFe7uQWN9DHFOZHPHxIQMoOzYjLA4yT0xy+30CLHqzGMHllnhyNFrOB0ceNgeHeqfEIWRsIBVj+jL8NdfoQ/fNVLS+x5pOHfpeasCpKnpH9KPqWv8Abt+5lpip/TKh1/6B8lR+23VL/icZQPGzAcyo4Sw+ANb7BWvmwYRxmzi1wHcT/lR6Q2YE7f0ugy62x7E6ev8AOeZxjh92ffWI/wDq9wgzCo/N39ns+F/7Vt+P120SpuW69tKFGFIyo8BxafYRWn6WxuFFBm3abHxy2+Ko63UAjmrA3h72wbQj6EqhvIhpI2HuJxWQk/R8lq8AdashP3skGq9eoLDjQ+yujdJeLtIX0FuXNx2Fo3jbxZ9vZqD9uathsvInizyO8/FTVdSV8k74/j95/eZv3jU2d1bUv6QUZFbu3qozY58KlsfAVxOOkY02JVtbgwMm721eNWXInI4gVyPkyDTPmD8KcbsqqocHSEjuVW7OvzGfFDzHh5j+VRpIw8d601BXvpXc2Hcf2EyRyBgCDkHkahEEHVbOKVkrQ9huCvVcTiAzAhkYo4zwsujDIIPxBII60pjyw3Ch1tFFVxGOQfMFKdzatG3C3uPQj/HSp7HhwuFjKimfTP6t/keYX0f6G2xsa2Ph2/8A/RNTwWfk9s+JXzhfSh5JGHJnZh7CxIpBVtDpGPBX36Af/TpP7y/7uKlN2VbU/qlMvpLl4dm3P5yBR7WZVH30PPZK7SNzTsb/AKh8VRdVK9ZCKF1PGzVxsE+Ml4vD58NzHn7I2PuqeNIPJeUdIXA1E/iknfttIh+kfuFavoS3WV3gFl6P9ynbf0orBHDFDbZSNFVuJ+EnCgd3AOPac+yqaX/+cOq5ZZ6iez3uJFm3A147fRXwrQ0AAKDi2glztRp41Kq+WweYPZ8LcvOruqoZMO6OtpZSCW2bceKrK+QPBcOKtj0Zfhrr9CH75qyVL+n5peHfpeasCpKnpL9KMX+bwPr3LhMnwDpJHr7WZR76ZqBeMqLWNvC5UZvpHi4B+sg+wkfyrddD5M1AW8nFQKQ3j81A1qlKU3udLi5A+srD+P8ACs10siz4eXD9pB96jVQvGrRWPtdhXkY9aCZn8TpKlz9oZh8a8+Z2ofJXOET5HRSHgQq9qvXsARQhXP6Jb7tNnqnWF3jPszxp/wALLVpEbsC8txWHqayRvffyOqdKcUBfJO+P4/ef3mb941NndW1N+kPNW5/4ePxa6/tl/dilNUKq/UVi71RhrK6BGQYJRg65+bbpSlGXyMvSmleN2CtrZW5nb7Ktrq0GZQjCaMflOF3BK/1g/wCLHjSZYc4uN13DMXfRSljtWE6jl3hKyOCMjlVeQRoV6DHKyRgew3BXquJxabu1WReFvceoPiKUx5abhRaukjqY8jx4HiCrQ9GO34otlvbswE1rHPIwbQMheSUMviAGweoPtBNlHIHi4Xm2I0MtJMWycdjzVBL0zXFMjFmgdy+kvQlCV2TESAOJ5W9vzjAE/D7KcGyqJjd5Wr0y3wW1ihzrLKDj82Pvn/i4PjTVQ60ZVpgMHW1zP9Ovp/lVLVavSkE0LhNtU/XidlszZkB0Mhadh1xwtIfg0yfGp83ZisvGsYmz9Y/+RVc78S5mRfqpn4k/yFbjobFlpHv/AJO+AsqmkHYJS7WvUtMG5MeZ2b6qfeR/Ksl0xky0TWc3D3KLVnsW71dHouTJu3/Pjjz07sYcj/mZ/WrDUotGpmHttD5lPtSFNS56Q4eLZ9wT+TUS/wC6YSn7FNJcLtISJG5mFvMKit+oMiKQctVPvwR9xrQ9C57OlhPcR5Zr/wBKlozYlqUq36nLo2dcdnLG/wBVgT7M6/ZmoeIU/wCIpZIubT68El7czSFdu4Uqm4uLd/UuYQQOhKcSSe8pInuTyryOlNgWHgVzDX3YW8iq2ktmiZon9eNmRvapK59+M++okjcriF7LhlR19KyTjbXxC80hTk6eifbHY3jQMe7cLhfASICR+0vEP1QKmUr/ANqxnSik1bUDwP8ASuYVMWRXyVvj+P3n95m/eNTZ3VtS/pDzVuf+Hj8Wuv7Zf3YpTVCq/wBRWtPHxKy+II+IxSlGXxzPAY2ZDzRip6aqSp091NndXMJuweCsn0e+keOxsJ4JA5kUs1uAMqeMDuk9MPltejdaUDooU8DzJ2Ruq+2ZemLQ6p1HXzIpiWPP4q9w6tdREDdnEf2PvVMscgYAg5B5GoJBBsVtYpWStD2G4K9VxOLVcQB1IORkEZBwdRg6+zpSmPLTcKJWUcdVGY5B9Cli8tzGSG9oPQj/AB0qex4eLhYuqp5KV5ZJ5HmF9U7j7ONvs+1hb1liTix9Yjib7SafWcJubqqfSRtj5TfOFOY4B2S+HFnMpH62F/2dQap9zl5Lb9GKTLG6c/u0HgPn/SWKirVrZbWZmkjhXnK6xjHTiIBPuBJ91ORNzPAVbi9R1FG9/dYeJ0CsDfOdWvezX1LaFIl8mfDuP2RD/gU/Vu2aF41iT/ZYPvkqh2/c9pcSN0B4R7Bp/OvVcCpvw9BGw72v5nVdhblYAo+rZOpw3Fgwkj/WIUe4Z/jXnvTSoDpYoRwBPqoFY7UBXR6M7fhs+PGO1llfPiOLs1J/VRR7qz8QswBXFO3LE0dybacTy1XUIdGRvVZSp9hGD99CF8+7ZsSbWSI544SyHzMTFCfeFJ99OYJUfhMSYTsTY+BVC4dVUkcP6KQK9aU9FCFYm7W1yscFyMl7dgWHUqAUkHnmNmx54ryfGKb8FiLm/tdqPAqJE7qKjuKl/Sjs0JdLcx6w3SBgw5cYAz+0nCf1WqtqmfuXpPRessXU7vEf2P7SfUNbNAYggqxVlIKsOakHII9hFKa4tNwo1XTMqIXRP2Kv3c3eFb22WUYEg7sqD6LgDI9hyCD4EVaNcHC4XllRTvp5TE/cL5o3x/H7z+8zfvGpJ3VhS/pDzVt/+Hj8Wuv7Zf3YpTVCqv1FbVKUZfL3pT2P8m2ncKBhJG7ZPDEmrfB+IU27dWVG+7MvJKdcUteo42YhVHEzEKoHMknCge0kV1IkcGtLleG3/Rp2NnE9sPnYol7dOQlIUcbrnk+cnHUedIlhDxcbruE4w+jflfqw7jl3j+1XsUgYAg5B1BqvIINivQ4pWSsD2G4K9VxOLVcQBxg9DkHwI5HWlMeWm4UWro4qqMxyDT4KzD6Uc2LKRw33qKADwHIPzq+CjBJUnQ4HUGp4nbkzLAvwOdtWKfgf3d3zHJVui4Hj5nmfEnzNV5NzdehwxNijDGbAWWa4nE2+je2VZJ76X8DZxsc4z3yuTjzCZ08ZBUylZa7isV0orLubTjhqVwbSv2SKWeT8JIWdv0nOg9i5C+xafw+mNdXMjGxPuC8zkd189+H9Kt69jAA0CsViuoVhbLiMNouB3uHOOpZvVHtyQK8fxqp/F4g9wOl7DwCrHfmzW71euwtni3toYB+SjRPbwqAT78Zrq0S76ELBoQqo32sexv3+pcIJF82XEcw+HZH9c1CqgQQ8ffJVOJR6h48Pkqd2vZ9lM6dAcr7DqP8AHlXrWFVorKRkvG2viN0uN+doK5KsU4p7c/aHZy9mfVk09jDl8eXwrK9K8O/EU3XM9pmvlx9FFqo8zbjgrS2Nbi9spdmuQJYQJLVj0UE8H7BzGcfRZfGsHE7rWWKtsMrnNLZW+00/fqq5wQSrKVdSVZTzVgcMD7DUFzS02K9cpKllTE2VmxRSVJUpuzt6SxnE0Y4lI4ZY84DrnOnTjH0SfMcjT8MuQ2OyocawkVjM7PbHvHL5LTebg3l/NNd2oikhmlkdD2gUjicnDKdVYZwQfCp1r6hYlk/Ujq3tNwrO9EG61xYQTpcqqs8gZQrBtAgGpHnSgLKNNIJHZgn+uppJPpO3HG0YAYyFuYsmInkwPrI3kcDB6H31wi6cikMbswVBz7n36MVazn4hocRsw9zLkH2g0ixViKqIjdWZ6J/RrJHKt5epwFNYYmxxZ6O46Y6DnnU0oCyhz1GfQbK3r6IvFIo5sjAZ8SCBSlGXz5aejXalupJhRkAyyrIrNoNeAdT5dajyw5x3q/wzGvwrg03yHccu8KOVsjIqARY2W/jkbI0PYbgrNcTiKFyyKF1ZVGYhUUs7EKijmzE4A/xy1pTGFzrBRayqZTQmV/D3lWBt2FbaCDZkZyVxNduPpMTxKv6zDix9VFHWpkz+rZlC8fxStc7M53tO+/oq6302hxOIVOi6t7TyHuH31tOiGHdXGap41doPD6qspI7DMUs1tFMXdsSz7WZE6Zy3sGp/l76q8ZrRSUb5ONrDxOyblfkYSrW3dse3vbePGURu2k8hHrH/AM0x+5TXk1K0l5cfu6Zw6O7y/l/auAVPVys0IRQhK3pE2SZrbtEXMsB7RAOZGMSqPMpxYHiFpEjM7SE1PH1kZaqT3vshJGs6a4AyR1U6g/b9tXnRHEeqmdSvOjtR4hU1M8tcWH7KT69FU9ANccARYoVh7vbZd1jmiIFzCc66AnGCG/McZB8M55gV5RjGHuw2r7PsO1Hhy8lCa400txsfgmHffZSXUQ2naA4IxdR476lQAWI+smMMOowemsCaPO3M1bnAcWFM/I89h3uPP5pFBqAvRAQRcIoXVJbv7enspO0gbQ47SNvwcgHj4N4MNfaNKeimLNOCo8UwWKsGdvZfz5+KuPdbfW2vAFVuzm6wuQH8+E8nHmPfip7HhwuFg6qimpX5JW2+B8CmUUtRVmhCKEIoQihCwaEKmPSnb2a3HHbyA3DN8/EneXkO+xGiPy0+lnOOtRalrbX4rT9HKiqbJ1bWl0Z37vP+kmVBW6RQurBONTyoSXODRc7J43TsVsoP8o3CZmccNlCfWPEPXI6cQyc/RQE9anxMEbczl5xj2LipfYH8tvvPP5KE2rtAwRvLI3HM5LMeRdz5eAwB5AAU7htC/EqoMG25PIfXgsKXOqZbn7CruWQsSzHJJJJ8zXr8cbY2BjBYDQKxAsLBeaWup13NsOCMytzfl5KP5nX4V5t0txHrpxTMOjN/+4/JV1VJmdlHBW36MdmcML3TDDXBHB4iJciP3Nln/XFUsLMjLK4pYuqiAO+6dadUhFCEUIWCKEKm94dkfJrmSAj5qTikh8OBj30/UY4/RZahTZopBKzQ3v5qmr4cj+sHH4/VVZtnZxglKH1eanxH/blXrGEYk2vphKN9iOR+qdikD23WiytHlcJGpdzyA/xoPM1YSStjbmebBOFwAuU/R7nSWsQmjcvOusiD1WTGqqOeRzB6+FZWuqIsRBglFmnY8Q7n9FBdM2U5TspfdjeAwP8AKIcyQyDE0Q+lyHEAdO0UAj84aeGMPJFLRTGCYWt938E7TVBgd1cm3w+i8b37qqqfLbH5yzk7zIo1izzIXnwZ5rjKHPTkiaHN2mr0HBMc6kCGc9ngeX0+CUQc8qgrcAgi4RQlLDLn3ajxHmD0NdBINwmpYI5W5ZGgjvTNsXfy+twF7QToPozZZseUgPF724qksqnDfVZqr6MQv1gdlPI6hN9h6WYiB21vKh6lCsq/erfZT4qGFUc3R6tj2aHeBUrH6TtnHnLIvkYJj/0oaX1rOaguwusbvE70WJfSds8erJI3kIJh/wBaCgzMHFdbhda7aJ3oojaHpZQDEFtI56GRljX4LxN9gpt1SwbaqdD0crZPaAaO8/0k7bW+t7cgq0vZIfoQ5T4vksfiB5Uw+pcdtFfUnRmCM3mOc+g9EvKoHIYqOSTutHHEyNuVgsOQWa4lrDNgZOgFC45waLnZOG6+7aJGL6/HBbLgxREZeZs9wleeCcYT6XM6c5sMIZ2nLB45jvXAxQmzBuef0+KNtbXaaRrm47gAwiZysSeHgXP0iOeg5AUm0lVKIohcnYc159U1BndlbsuDZmzIr2CS4lR5DlljjQ4ZQNNMnHGTrk6DSttTROwu0EZAOhc7mfkNrJNzEQ0eZSjtjda4t1MjxkR5OuVZlGdOMKSAfZpWmpsQhmOQHtfHwUtkzHGwK4tibNM8oX6I1c+X/flTGM4m2gpjJ+46NHf9ETSBjbqytn7MNzNHaoMK2shH0YlIEnvYEIPNs9DXk8IdLJndrxPio1FCZJMx2HxV0xRhQFUAAAAAcgBoAKsFer3QhFCEUIRQhQW+GwflcHCpCyoeOFj0YdD+awyp8jSXtDhYpEkYkaWniqZ2xs75REVZSkqEjDaMjD1lb/HgaXg+JPw2pufZOjh3c/JUIzU8mVy5NlbwwWNtiOLN2crJxDkR1Y/VPQDzrfSU0tdJnzfl7gjl8+afdG6V1yeymyZ4Yw17OGiLxqrITq3UAqDgt0x4c+tVjRJIRTR9qxvf68Ao3aP5bdVCbftktRFcWyEJMQHhAxnKlgVUcmAByBpSJaQYix0Mx7Tdn8u4nkU40dbdrtxxUhu3t94T21q3EjH52FiQjHqcfQl5d7ryOdCMfNFNQymGcbfdxzCdgqXQHJJsu3aO68F8Hn2YwSUay2j4TB64H0GPllD0I1NcfE2QZmrZ4TjslMAL5o+XLw+SRriJo3McitHIvrI4ww93UeY0qE9hYbFbyjr4KpuaJ1+7iF5pCmooQihcRQhFCEUIRQuooXF7toXkcRxI0kjckQZY+fgB5nApbI3PNgoVZiEFI3NK7y4nyTtY7vW+z+GW/ImuscUNpGQwGMYZs4yQfpHCjzODU1kbIhdywOLY6+pFicrOXPx5+C5NtbVeVvlF047ueBAT2UQIxhAebHq3M+Q0ptjZauQRRC5PD5rFz1L53ZW7Lhh2FNd8ErMsUYIaKJ1LceNQZFyND4eFbCgggw1paBmeRZzhw7gf7SWubFpueJU3M7Tdqtu/Y3ceA6nBVtAVJBGqkcmGo68sU80CPK6UZmHY/fwSAA22bVpUbFtkJBKk8zS3Dgp2DKqsrEEYAUeqc54s4wM09LEA4SNaGsbrmvpbnrx7uacLLuBaLAcVH7KsVtYcHVtC2BksxwAqganXQDz86xuL4k/EqnMPZ2aO5Nvc6aSwVt7i7vm2iLygfKJsNJj6IA7kYPgoJ9pLHrXI2BjbK+giETA0JnpadRQhFCEUIRQhFCEh7/7uHvXkCkuo+fRRq6qD3lA5yKOn0hpzApieLONN1Eq6brm6bhVjtjZgl4J4sM6lWH1ZACGAq0wLGzSXppz+W7S/8T8lUwylhyO2+Cmr3aVhcGK4mlwYgfmWOCG0zxR4yWGMeBrSRRVUQMcQuHfuHLx2sV1rJW3a0b8VL2peT/OXjbuqexhOOIDHM9A7Yx+aD5mor7R/lNO+5++A95TbrDsA+JUZtjdmQyCe2KxSFSZEOqO2h+Ora46V1z4KiLqKkZhwPFv3ySmytLcr9VF220PnQH47a7T1deFx+i3JlPgcg9QazlZg9RR/mwnPHzH9jcJbTJCc7DcJpfeCOdBFtS3Eyj1biJT2i+ZRO+p5axk58BUBlQx4s7RWlLiYDgQcrvv71XBLuAsymTZ13HOn+jkIDr5F1HPyZQfE0OpmnVpWxo+k8zABMM45jf5JZ2lsS5tzia3lT84KXT9tMr8TUd0DxwWip8fopt3ZT3/PZRqSqeRB94pogjdWkdRFJ7DgfAr3XE7dFCLrw0yjmQPfXQ0nZNSVEUYu9wHiVJ7M2FdXB+Zt5WH1ipjT9t8D4Zp1sDzwVVUY/RRbOzHkPnsmNdxo7cB9pXaRDmIYe9K2OgOOInyRc686kNpmt1cVnK3pPM8ERAMHM7/Jd3+XxFGYdmwC1jPOZ1DTv5hGzr+dISfza4+oa3Rqx1Vid3E3zO5lLN1fpExA4pZ3OSAS8rnxZuf8hy0qXRYRU1xzu7LP5Hby5qrPWTnM86LbabA7VDPfFsKTiFOL5vUA8XDqT19launEVD+TRjU7vO59dAErPkOWP1TRK0fHHE4OmGids4yMjAf6+ByJ1BPPWmAHlpePMfTl8EwM1i4KA3lgt0lacSPBdjHDw5YyaBVATkynABx4a1NpZZer6sgOj7/289eB8U/EXWsdW/BaIld3+UT8IlKgYHqooycDz11NZLFsTEv/AC9OT1YP/kefyTL3i2Rmyc9wd3jKy3kw+bGtuh6/1rD2eqPDJ6jEKnhyC53VvRU3VDM7cqxqkqcihCKEIoQihCKEIoQihCrjfLdQwlrm2UmMktNCo1Uk5MkSj3lk68xrkGNPBn1G6g1dJ1ozN3+Kr/aOylkKTw8HaAhlyA0b41GR19tWmEY8+lBp57mM6d7fDu7lWRzFnYdspzZu3nnjn/J3WiLFz4MjCsM4yMksT4CtC+CNpY9pzRnXNz7u7kgxtBFtRzW/b+0YoITC9xJHL2fGrj12KkdSCNSPV8D4UU0L5pM7WAtva3Af45rkbC52YDRcg2Y0ttm4VHurjHDxDSPu6YxyCjLHHU+dOmdsc1oiQxu/fz8bn3JWcB/Z0AXNLsiW2hZknE/ZLmRGGGGNTwsCSNNcHNV1TQ0ddL7HVl3EbeY4+SSckh1FrrmlukRlaZZLaQjR8mNvHuzRnz5ZqkkwOsjuac9YB/Hf0S2ddH+m6/h8kx2G9N6gHZ3Cyr4TIJMjyeMq3vOffVcZ5Izlkbr6J9uIvGj2/wBLpuN5Vl/Gdm2s3nlc/CSI/fShVMO4UluJsHMLQ97sw6/5If8AV7AfDEwo66E/4UluLgaCR3vQL3Zg5bIYnpxdgR78yn7jR18I4e5cdi4O73e9b7feURfi2zrSDzyM+ekcYz8a4apg2CjvxNh5n771yX28V7Kp7W57MdRAohH7bFnHtDA0j8S95swKK/EXu0aLJbbaMK8bRhpnUd9kDSv+vIc+fM+NWVPgVdUEdZ2Af5G3u4phzZpfbPqt+y7eS8hMxmEEHe9TWTu5zxMdF91XjMIpaGQMc3rH6b+z5BcLWxOta59yld29iraOeFhIk3qSkDjBxnhLDmrDUeY86nVdSZ22Iylv7eHp3cUSvzjlbgtbXZtLlFknaYzAmVSv4NRnhkAUYVBqDnnz+jSurFRCXNYGhux5niO88uXmu5esZoLWXXvHPwQSq7do0uewQABhovDgg/RbvcXSo0LmtcJD2Wt9onb7O1uKRGO0DsBuoeGKRiJblw8qrgdEQdeEeJxq3Ws3ieLie8NOMsd/N3j3cgkveD2WDT4po3Q3YN2RNMMWo1RD+X82H+i8B9P9H1oMEGXtO3VpR0eTtv3+CtBVxyqWrFZoQihCKEIoQihCKEIoQihCKEJD3q3JOWnsgA5OZIMhY38WQ47sh0/NPXB71MywiTxUWppWza7HmkC5tVlbXijmjOM+pNGfA/4wR45rlFiFRQOIGrTu07FUxEkByuH1Wq92pJ8yl4geBHDNMi8RPCCV4l+jk8OSOeK2GH1lNUhxp3ZZCLZCee9jx7k4zKblhseSn9jbZW5muHjPEIgFjA+lkcTHXxYAfqilVFK6CNgeLZtT/SbfGWNAPFYtNmKFRwZYZJmUyrkZkOpYOGzpgse7g49lckmJJbo4N2PIcF0v1I0ICkdo7PWWSBiARE7E9RqjLgj28PwpiKV0bXNH7gPim2PLWnvVYTRG62kyW5Eas+AV7oCqMM2F58iffWkLWR0INQM2mx5ngrD2IruTjtDY/DHILa6dpoVy6uUfpxDiHDlSQDis02kpZXtM0IDXcW6f5UNpBIzN0K2HYs3COG5TtGXiCvHjOg8GzjJwTjqKi/8ADsPJ1jda/B5Sfy7+yfVQ2wlurgThnSN4TgqE4snDdeL82pdTgmGQZCGucHC/tFOyMiZawvfvXZt7Z4ghZnvWEpUmNe4gYjGgAUseeOfUV2joaV0oDYAWg67lciAcbBmixcWNlZxxG84ppX1y2X1wM4XOOEZ61Ph6+Z7hSAMaOWiUHPeSI9Au99u9ps6Se2RU4eIcDAEAA4bQY+jrSBSllW2OY3vbUHmkCO0oa5LHoy2oEle3f1JR3QeXEBqPev3VaYzAXMEzd2/D/KkVTLtzDgmG9hNns+dJGACu3ycg97UhosZ6hs+5arIz+KqmOaNwM3wPqEw09ZICPNZtd5XmiQxxcMjKBI7jCD9Ec31ORyGtVuITU1E8tc/NbZrTr5ngkvY1jtT5BckUKQjOpY4GTlnbwVQNfYorL1lfUVz+1twA2H15nikduZ1gPJO27O5LSETXq4UEFLfII8QZ9MEg8kBIHM5PLsMAZqd1cU1G2LV2pVhqMVIU1ZoQihCKEIoQihCKEIoQihCKEIoQsYoQoPePdaC7wzZSVRhJU0ceR6Mv5rAikuYHCxSJI2yCzgq52xsW4tM9unHH/pogSn66asnvyvnUJ9M5puz6qomw97dY9R71BxWCq3bWz9k5HrJhkYHXVToQdOVWlNj9RG0RTjrGcjuPA7+pUbrnDsvF1ptr+7guO2uFNyApVShClAccRCY5nH/etHFiOHVcXVRu6t3EO4/7k7eN7MrdF27M3rjWzlLSAXAMrBHyrZZmKAZ58wNPCpklA587cguw2FxqO9DoSXiw0S76MnVbzvHBMbBfM5X+AarTGQTTacx8D9E9VA5NE5RWptkvZZcZlkbh1yWBHDGMjzblVK+TrnRMZ+0e/clRi7OWtHBThx2qLwHiEbEPjIUZUFc+J0OPBTULXITfS+yZ4E34pc3Q2fNE16Zs5ZshsYV9H7y/y6Zqwr5opGxCPgPTXZPzuDsoau3anaT2iCGJJDLFgkuF4OJByONdTy8qYh6uOc9Y4gNPLdJaQ15JNtVH7W2Wu04IWR1SSPIcEZKnADqcdQQPKpNPUOoJXBwuDt/SW15hcQRoo7YlzBZy3dnJIWjIXhPCXLFox2gwgPiBjyp+rElRHHUgAHW+thvpulyBzw14CWtmbv3HGrr82FYFXbQ6HIPDz9xor+ktDCwsJzm2zfnsnH1DALbptex4m7S4cyuNcvoi/op6orD1OPTyN6uEdW3u3Pid/eoZlJ0aLeClNkbOnuyBbR5TrM/dhHsPN/YuRpgkVWspnPN3fVSIaB79X6D3qw92d0IbU9oSZbjGDK/TxEackHs1OmSamsY1gsFbxQsjFmhMmKWnUUIRQhFCEUIRQhFCEUIRQhFCEUIRQhFCEUIWCKEJW2xuJbTEvHm3kOpaHAVj4vGRwnlzwD50h8bX7hNSQRye0EpbQ3TvYckRpcL4wnhf3xSH7mNRH0n8T6qukw0/9M+qW77sS3BOoRzyWZDG2nPAcAnHiKVFPV0xvG5zfA6KI6GeLgVxy7sQEhlDxsDkFGxg9CM5q1h6VYgwWeQ8f6h/hcFU8d69bR2VNKULXUjcBBUOAQCORwMAnz51Lp+lLYgbwN13sfnddZUNb+1djzXxBHypf90Afvobj1DxgP8A5fRJ6yL+PvXgi87HsflCBeHh4hGePGMetxc/Olf/ACGjEnWCE3ve2bT4LvWx5s2X3/RYtLa4RVQXcgVAAoVUXAHIag/bTM3SSN7i5tO255k/RcdM065QtNvu9CrF++zHOSWIzk5OeHHWo0/SeukblBDR3D53Q6pedNl0WxhRuziCl/qRLxv+ygJ99VUs1VUm8jnO8T9hDYppdbEpgsN172blEIF+tOdfaIkJb3MVNcZSH9xUuPDXH2zbwTZsn0f26ENOTcuNcSACIHQ92IaaY0LcRHjUtkTWbBWMVPHF7I803KuBgU4n1mhCKEIoQihCKEIoQihCKEIoQihCKEIoQihCKEIoQihCKELGKELXPArqVdVZTzDAMD7jQhL91uJYP/8AjrGfGJnh/dsAeXXNJc0O3CQ+Nr/aF1wzejuE+pPcJrphkfHl84jH402YIzwTJo4T+1af6OE/1u5+EH/w0n8NGkfgIeR9Vn+jhP8AW7n4Qf8Aw0fho0fgIeR9V7h9HUI9a4uX18Y108O5GD7+dKFPGOCUKOAftXfbbh2C6mDtD4zO8vXPquxUe4UtrGt2CeZExnsgBT9paJEoWNFRR9FFCj4ClpxbsUIWaEIoQihCKEIoQihCKEIoQihCKEL/2Q==">
            <a:hlinkClick r:id="rId3"/>
          </p:cNvPr>
          <p:cNvSpPr>
            <a:spLocks noChangeAspect="1" noChangeArrowheads="1"/>
          </p:cNvSpPr>
          <p:nvPr/>
        </p:nvSpPr>
        <p:spPr bwMode="auto">
          <a:xfrm>
            <a:off x="42863" y="-1608138"/>
            <a:ext cx="3400425" cy="3352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8916" name="Picture 4" descr="http://dustcontrolusa.com/images/aerofod.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4762" y="82776"/>
            <a:ext cx="2086624"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BUST FOD Dec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3" y="5029200"/>
            <a:ext cx="1885950" cy="1885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891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8761" y="4711718"/>
            <a:ext cx="1952625" cy="2102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1079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222978"/>
            <a:ext cx="8229600" cy="2784122"/>
          </a:xfrm>
        </p:spPr>
        <p:txBody>
          <a:bodyPr/>
          <a:lstStyle/>
          <a:p>
            <a:endParaRPr lang="en-US" dirty="0"/>
          </a:p>
          <a:p>
            <a:r>
              <a:rPr lang="en-US" dirty="0"/>
              <a:t>Airport Access is a Privilege – Not a right.</a:t>
            </a:r>
          </a:p>
          <a:p>
            <a:endParaRPr lang="en-US" dirty="0"/>
          </a:p>
          <a:p>
            <a:r>
              <a:rPr lang="en-US" dirty="0"/>
              <a:t>Not for personal use.</a:t>
            </a:r>
          </a:p>
        </p:txBody>
      </p:sp>
      <p:sp>
        <p:nvSpPr>
          <p:cNvPr id="3" name="Title 2"/>
          <p:cNvSpPr>
            <a:spLocks noGrp="1"/>
          </p:cNvSpPr>
          <p:nvPr>
            <p:ph type="title"/>
          </p:nvPr>
        </p:nvSpPr>
        <p:spPr/>
        <p:txBody>
          <a:bodyPr/>
          <a:lstStyle/>
          <a:p>
            <a:r>
              <a:rPr lang="en-US" dirty="0"/>
              <a:t>Remember</a:t>
            </a:r>
          </a:p>
        </p:txBody>
      </p:sp>
      <p:pic>
        <p:nvPicPr>
          <p:cNvPr id="33794" name="Picture 2" descr="http://dailyps.com/wp-content/uploads/2014/04/dont-forget-to-rememb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2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5949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457200" y="1295400"/>
            <a:ext cx="8229600" cy="4724400"/>
          </a:xfrm>
        </p:spPr>
        <p:txBody>
          <a:bodyPr>
            <a:normAutofit fontScale="90000"/>
          </a:bodyPr>
          <a:lstStyle/>
          <a:p>
            <a:pPr algn="ctr" fontAlgn="auto">
              <a:spcAft>
                <a:spcPts val="0"/>
              </a:spcAft>
              <a:defRPr/>
            </a:pPr>
            <a:r>
              <a:rPr lang="en-US" altLang="en-US" sz="2400" dirty="0">
                <a:solidFill>
                  <a:schemeClr val="tx2">
                    <a:lumMod val="10000"/>
                  </a:schemeClr>
                </a:solidFill>
              </a:rPr>
              <a:t>Be sure to have reviewed the Ground Vehicle Operations Manual along with watching this presentation. </a:t>
            </a:r>
            <a:br>
              <a:rPr lang="en-US" altLang="en-US" sz="2400" dirty="0">
                <a:solidFill>
                  <a:schemeClr val="tx2">
                    <a:lumMod val="10000"/>
                  </a:schemeClr>
                </a:solidFill>
              </a:rPr>
            </a:br>
            <a:br>
              <a:rPr lang="en-US" altLang="en-US" sz="2400" dirty="0">
                <a:solidFill>
                  <a:schemeClr val="tx2">
                    <a:lumMod val="10000"/>
                  </a:schemeClr>
                </a:solidFill>
              </a:rPr>
            </a:br>
            <a:r>
              <a:rPr lang="en-US" altLang="en-US" sz="2200" dirty="0">
                <a:solidFill>
                  <a:schemeClr val="tx2">
                    <a:lumMod val="10000"/>
                  </a:schemeClr>
                </a:solidFill>
              </a:rPr>
              <a:t>Visit </a:t>
            </a:r>
            <a:r>
              <a:rPr lang="en-US" altLang="en-US" sz="2200" b="0" dirty="0">
                <a:solidFill>
                  <a:schemeClr val="tx2">
                    <a:lumMod val="50000"/>
                  </a:schemeClr>
                </a:solidFill>
                <a:effectLst>
                  <a:glow rad="63500">
                    <a:schemeClr val="accent5">
                      <a:satMod val="175000"/>
                      <a:alpha val="40000"/>
                    </a:schemeClr>
                  </a:glow>
                  <a:outerShdw blurRad="38100" dist="38100" dir="2700000" algn="tl">
                    <a:srgbClr val="000000">
                      <a:alpha val="43137"/>
                    </a:srgbClr>
                  </a:outerShdw>
                </a:effectLst>
              </a:rPr>
              <a:t>www.flybvu.com</a:t>
            </a:r>
            <a:r>
              <a:rPr lang="en-US" altLang="en-US" sz="2200" dirty="0">
                <a:solidFill>
                  <a:schemeClr val="tx2">
                    <a:lumMod val="50000"/>
                  </a:schemeClr>
                </a:solidFill>
                <a:effectLst>
                  <a:glow rad="63500">
                    <a:schemeClr val="accent5">
                      <a:satMod val="175000"/>
                      <a:alpha val="40000"/>
                    </a:schemeClr>
                  </a:glow>
                  <a:outerShdw blurRad="31750" dist="25400" dir="5400000" algn="tl" rotWithShape="0">
                    <a:srgbClr val="000000">
                      <a:alpha val="25000"/>
                    </a:srgbClr>
                  </a:outerShdw>
                </a:effectLst>
              </a:rPr>
              <a:t> </a:t>
            </a:r>
            <a:r>
              <a:rPr lang="en-US" altLang="en-US" sz="2200" dirty="0">
                <a:solidFill>
                  <a:schemeClr val="tx2">
                    <a:lumMod val="10000"/>
                  </a:schemeClr>
                </a:solidFill>
              </a:rPr>
              <a:t>for a copy of the manual.</a:t>
            </a:r>
            <a:br>
              <a:rPr lang="en-US" altLang="en-US" sz="2400" dirty="0">
                <a:solidFill>
                  <a:schemeClr val="tx2">
                    <a:lumMod val="10000"/>
                  </a:schemeClr>
                </a:solidFill>
              </a:rPr>
            </a:br>
            <a:r>
              <a:rPr lang="en-US" altLang="en-US" sz="2400" dirty="0">
                <a:solidFill>
                  <a:schemeClr val="tx2">
                    <a:lumMod val="10000"/>
                  </a:schemeClr>
                </a:solidFill>
              </a:rPr>
              <a:t> </a:t>
            </a:r>
            <a:br>
              <a:rPr lang="en-US" altLang="en-US" sz="2400" dirty="0">
                <a:solidFill>
                  <a:schemeClr val="tx2">
                    <a:lumMod val="10000"/>
                  </a:schemeClr>
                </a:solidFill>
              </a:rPr>
            </a:br>
            <a:r>
              <a:rPr lang="en-US" altLang="en-US" sz="2400" dirty="0">
                <a:solidFill>
                  <a:schemeClr val="tx2">
                    <a:lumMod val="10000"/>
                  </a:schemeClr>
                </a:solidFill>
              </a:rPr>
              <a:t>Review the airfield layout as you will be asked questions regarding this on the test!!</a:t>
            </a:r>
            <a:br>
              <a:rPr lang="en-US" altLang="en-US" sz="2400" dirty="0">
                <a:solidFill>
                  <a:schemeClr val="tx2">
                    <a:lumMod val="10000"/>
                  </a:schemeClr>
                </a:solidFill>
              </a:rPr>
            </a:br>
            <a:br>
              <a:rPr lang="en-US" altLang="en-US" sz="2400" dirty="0">
                <a:solidFill>
                  <a:schemeClr val="tx2">
                    <a:lumMod val="10000"/>
                  </a:schemeClr>
                </a:solidFill>
              </a:rPr>
            </a:br>
            <a:r>
              <a:rPr lang="en-US" altLang="en-US" sz="2400" dirty="0">
                <a:solidFill>
                  <a:schemeClr val="tx2">
                    <a:lumMod val="10000"/>
                  </a:schemeClr>
                </a:solidFill>
              </a:rPr>
              <a:t>The test questions will be drawn from both resources.</a:t>
            </a:r>
            <a:br>
              <a:rPr lang="en-US" altLang="en-US" sz="2400" dirty="0">
                <a:solidFill>
                  <a:schemeClr val="tx2">
                    <a:lumMod val="10000"/>
                  </a:schemeClr>
                </a:solidFill>
              </a:rPr>
            </a:br>
            <a:br>
              <a:rPr lang="en-US" altLang="en-US" sz="2400" dirty="0">
                <a:solidFill>
                  <a:schemeClr val="tx2">
                    <a:lumMod val="10000"/>
                  </a:schemeClr>
                </a:solidFill>
              </a:rPr>
            </a:br>
            <a:br>
              <a:rPr lang="en-US" altLang="en-US" sz="2400" dirty="0">
                <a:solidFill>
                  <a:schemeClr val="tx2">
                    <a:lumMod val="10000"/>
                  </a:schemeClr>
                </a:solidFill>
              </a:rPr>
            </a:br>
            <a:r>
              <a:rPr lang="en-US" altLang="en-US" sz="2400" dirty="0">
                <a:solidFill>
                  <a:schemeClr val="tx2">
                    <a:lumMod val="10000"/>
                  </a:schemeClr>
                </a:solidFill>
              </a:rPr>
              <a:t>Visit the Airport Admiration Office for testing.</a:t>
            </a:r>
          </a:p>
        </p:txBody>
      </p:sp>
      <p:sp>
        <p:nvSpPr>
          <p:cNvPr id="4" name="Rectangle 2"/>
          <p:cNvSpPr txBox="1">
            <a:spLocks noChangeArrowheads="1"/>
          </p:cNvSpPr>
          <p:nvPr/>
        </p:nvSpPr>
        <p:spPr>
          <a:xfrm>
            <a:off x="0" y="0"/>
            <a:ext cx="91440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a:lstStyle>
          <a:p>
            <a:pPr algn="ctr" fontAlgn="auto">
              <a:spcAft>
                <a:spcPts val="0"/>
              </a:spcAft>
              <a:defRPr/>
            </a:pPr>
            <a:r>
              <a:rPr lang="en-US" altLang="en-US" sz="4000" dirty="0">
                <a:ln>
                  <a:solidFill>
                    <a:schemeClr val="tx2">
                      <a:lumMod val="75000"/>
                    </a:schemeClr>
                  </a:solidFill>
                </a:ln>
                <a:effectLst>
                  <a:outerShdw blurRad="50800" dist="38100" dir="8100000" algn="tr" rotWithShape="0">
                    <a:prstClr val="black">
                      <a:alpha val="40000"/>
                    </a:prstClr>
                  </a:outerShdw>
                </a:effectLst>
                <a:latin typeface="Aharoni" panose="02010803020104030203" pitchFamily="2" charset="-79"/>
                <a:cs typeface="Aharoni" panose="02010803020104030203" pitchFamily="2" charset="-79"/>
              </a:rPr>
              <a:t>Review &amp; Testing</a:t>
            </a:r>
            <a:endParaRPr lang="en-US" altLang="en-US" sz="4000" dirty="0">
              <a:ln>
                <a:solidFill>
                  <a:schemeClr val="tx2">
                    <a:lumMod val="75000"/>
                  </a:schemeClr>
                </a:solidFill>
              </a:ln>
              <a:solidFill>
                <a:srgbClr val="FFFF00"/>
              </a:solidFill>
              <a:effectLst>
                <a:outerShdw blurRad="50800" dist="38100" dir="8100000" algn="tr" rotWithShape="0">
                  <a:prstClr val="black">
                    <a:alpha val="40000"/>
                  </a:prstClr>
                </a:outerShdw>
              </a:effectLst>
              <a:latin typeface="Aharoni" panose="02010803020104030203" pitchFamily="2" charset="-79"/>
              <a:cs typeface="Aharoni" panose="02010803020104030203" pitchFamily="2" charset="-79"/>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Concepts and terminology you should be familiar with… </a:t>
            </a:r>
          </a:p>
        </p:txBody>
      </p:sp>
      <p:sp>
        <p:nvSpPr>
          <p:cNvPr id="3" name="Title 2"/>
          <p:cNvSpPr>
            <a:spLocks noGrp="1"/>
          </p:cNvSpPr>
          <p:nvPr>
            <p:ph type="title"/>
          </p:nvPr>
        </p:nvSpPr>
        <p:spPr/>
        <p:txBody>
          <a:bodyPr/>
          <a:lstStyle/>
          <a:p>
            <a:r>
              <a:rPr lang="en-US" dirty="0"/>
              <a:t>Terminology		</a:t>
            </a:r>
          </a:p>
        </p:txBody>
      </p:sp>
    </p:spTree>
    <p:extLst>
      <p:ext uri="{BB962C8B-B14F-4D97-AF65-F5344CB8AC3E}">
        <p14:creationId xmlns:p14="http://schemas.microsoft.com/office/powerpoint/2010/main" val="480479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…within the fence</a:t>
            </a:r>
          </a:p>
          <a:p>
            <a:endParaRPr lang="en-US" dirty="0"/>
          </a:p>
          <a:p>
            <a:r>
              <a:rPr lang="en-US" dirty="0"/>
              <a:t>taxiways, runways, ramps, perimeter road, taxilanes, buildings, safety areas</a:t>
            </a:r>
          </a:p>
        </p:txBody>
      </p:sp>
      <p:sp>
        <p:nvSpPr>
          <p:cNvPr id="3" name="Title 2"/>
          <p:cNvSpPr>
            <a:spLocks noGrp="1"/>
          </p:cNvSpPr>
          <p:nvPr>
            <p:ph type="title"/>
          </p:nvPr>
        </p:nvSpPr>
        <p:spPr/>
        <p:txBody>
          <a:bodyPr/>
          <a:lstStyle/>
          <a:p>
            <a:r>
              <a:rPr lang="en-US" dirty="0"/>
              <a:t>Airside	</a:t>
            </a:r>
          </a:p>
        </p:txBody>
      </p:sp>
    </p:spTree>
    <p:extLst>
      <p:ext uri="{BB962C8B-B14F-4D97-AF65-F5344CB8AC3E}">
        <p14:creationId xmlns:p14="http://schemas.microsoft.com/office/powerpoint/2010/main" val="515497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location on an Airport Movement Area with a history of potential risk of collision or runway incursion, and where heightened attention by pilots and </a:t>
            </a:r>
            <a:r>
              <a:rPr lang="en-US" u="sng" dirty="0">
                <a:effectLst>
                  <a:glow rad="127000">
                    <a:schemeClr val="accent3"/>
                  </a:glow>
                </a:effectLst>
              </a:rPr>
              <a:t>drivers</a:t>
            </a:r>
            <a:r>
              <a:rPr lang="en-US" dirty="0">
                <a:effectLst>
                  <a:glow rad="127000">
                    <a:schemeClr val="accent3"/>
                  </a:glow>
                </a:effectLst>
              </a:rPr>
              <a:t> </a:t>
            </a:r>
            <a:r>
              <a:rPr lang="en-US" dirty="0"/>
              <a:t>is necessary.</a:t>
            </a:r>
            <a:endParaRPr lang="en-US" dirty="0">
              <a:effectLst>
                <a:glow rad="127000">
                  <a:schemeClr val="accent3"/>
                </a:glow>
              </a:effectLst>
            </a:endParaRPr>
          </a:p>
        </p:txBody>
      </p:sp>
      <p:sp>
        <p:nvSpPr>
          <p:cNvPr id="3" name="Title 2"/>
          <p:cNvSpPr>
            <a:spLocks noGrp="1"/>
          </p:cNvSpPr>
          <p:nvPr>
            <p:ph type="title"/>
          </p:nvPr>
        </p:nvSpPr>
        <p:spPr/>
        <p:txBody>
          <a:bodyPr/>
          <a:lstStyle/>
          <a:p>
            <a:r>
              <a:rPr lang="en-US" dirty="0"/>
              <a:t>Hot Spot</a:t>
            </a:r>
          </a:p>
        </p:txBody>
      </p:sp>
      <p:sp>
        <p:nvSpPr>
          <p:cNvPr id="4" name="Slide Number Placeholder 3"/>
          <p:cNvSpPr>
            <a:spLocks noGrp="1"/>
          </p:cNvSpPr>
          <p:nvPr>
            <p:ph type="sldNum" sz="quarter" idx="12"/>
          </p:nvPr>
        </p:nvSpPr>
        <p:spPr/>
        <p:txBody>
          <a:bodyPr/>
          <a:lstStyle/>
          <a:p>
            <a:pPr>
              <a:defRPr/>
            </a:pPr>
            <a:fld id="{5C1F5BBE-D806-4C46-84A2-4FE23038D180}" type="slidenum">
              <a:rPr lang="en-US" altLang="en-US" smtClean="0"/>
              <a:pPr>
                <a:defRPr/>
              </a:pPr>
              <a:t>8</a:t>
            </a:fld>
            <a:endParaRPr lang="en-US" altLang="en-US"/>
          </a:p>
        </p:txBody>
      </p:sp>
    </p:spTree>
    <p:extLst>
      <p:ext uri="{BB962C8B-B14F-4D97-AF65-F5344CB8AC3E}">
        <p14:creationId xmlns:p14="http://schemas.microsoft.com/office/powerpoint/2010/main" val="82791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areas used for takeoff, landing, taxing, and hovering of aircraft</a:t>
            </a:r>
          </a:p>
        </p:txBody>
      </p:sp>
      <p:sp>
        <p:nvSpPr>
          <p:cNvPr id="3" name="Title 2"/>
          <p:cNvSpPr>
            <a:spLocks noGrp="1"/>
          </p:cNvSpPr>
          <p:nvPr>
            <p:ph type="title"/>
          </p:nvPr>
        </p:nvSpPr>
        <p:spPr/>
        <p:txBody>
          <a:bodyPr/>
          <a:lstStyle/>
          <a:p>
            <a:r>
              <a:rPr lang="en-US" dirty="0"/>
              <a:t>Airport Movement Area</a:t>
            </a:r>
          </a:p>
        </p:txBody>
      </p:sp>
      <p:pic>
        <p:nvPicPr>
          <p:cNvPr id="89090" name="Picture 2" descr="V:\Airport\Airport Division\Airport Pictures\Signs and Markings\101_00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370"/>
          <a:stretch/>
        </p:blipFill>
        <p:spPr bwMode="auto">
          <a:xfrm>
            <a:off x="276497" y="2667000"/>
            <a:ext cx="8534400" cy="38675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p:cNvSpPr txBox="1"/>
          <p:nvPr/>
        </p:nvSpPr>
        <p:spPr>
          <a:xfrm>
            <a:off x="4763589" y="6096000"/>
            <a:ext cx="3810000" cy="338554"/>
          </a:xfrm>
          <a:prstGeom prst="rect">
            <a:avLst/>
          </a:prstGeom>
          <a:noFill/>
        </p:spPr>
        <p:txBody>
          <a:bodyPr wrap="square" rtlCol="0">
            <a:spAutoFit/>
          </a:bodyPr>
          <a:lstStyle/>
          <a:p>
            <a:r>
              <a:rPr lang="en-US" sz="1600" i="1" dirty="0">
                <a:solidFill>
                  <a:schemeClr val="bg1"/>
                </a:solidFill>
              </a:rPr>
              <a:t>Taxiway Delta holding short Runway 15</a:t>
            </a:r>
          </a:p>
        </p:txBody>
      </p:sp>
    </p:spTree>
    <p:extLst>
      <p:ext uri="{BB962C8B-B14F-4D97-AF65-F5344CB8AC3E}">
        <p14:creationId xmlns:p14="http://schemas.microsoft.com/office/powerpoint/2010/main" val="36990202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1"/>
</p:tagLst>
</file>

<file path=ppt/tags/tag2.xml><?xml version="1.0" encoding="utf-8"?>
<p:tagLst xmlns:a="http://schemas.openxmlformats.org/drawingml/2006/main" xmlns:r="http://schemas.openxmlformats.org/officeDocument/2006/relationships" xmlns:p="http://schemas.openxmlformats.org/presentationml/2006/main">
  <p:tag name="TIMING" val="|53.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fd7369a-4d92-4349-b6a3-0f1d52ed2ae2">
      <Terms xmlns="http://schemas.microsoft.com/office/infopath/2007/PartnerControls"/>
    </lcf76f155ced4ddcb4097134ff3c332f>
    <TaxCatchAll xmlns="d76cd06b-6fac-4812-be9d-70533a7eb9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1C8B1A5F4C6F409E11C7E4CB679DF1" ma:contentTypeVersion="14" ma:contentTypeDescription="Create a new document." ma:contentTypeScope="" ma:versionID="58b4b53fb2046743c8debc68761fcc61">
  <xsd:schema xmlns:xsd="http://www.w3.org/2001/XMLSchema" xmlns:xs="http://www.w3.org/2001/XMLSchema" xmlns:p="http://schemas.microsoft.com/office/2006/metadata/properties" xmlns:ns2="5fd7369a-4d92-4349-b6a3-0f1d52ed2ae2" xmlns:ns3="d76cd06b-6fac-4812-be9d-70533a7eb9c7" targetNamespace="http://schemas.microsoft.com/office/2006/metadata/properties" ma:root="true" ma:fieldsID="76349f7b7f42886808a426e3e49fe31b" ns2:_="" ns3:_="">
    <xsd:import namespace="5fd7369a-4d92-4349-b6a3-0f1d52ed2ae2"/>
    <xsd:import namespace="d76cd06b-6fac-4812-be9d-70533a7eb9c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d7369a-4d92-4349-b6a3-0f1d52ed2a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7f84f37-8225-4ac7-8de5-0692da88916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76cd06b-6fac-4812-be9d-70533a7eb9c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d950492-50bd-4366-b6d1-123f56f4aab7}" ma:internalName="TaxCatchAll" ma:showField="CatchAllData" ma:web="d76cd06b-6fac-4812-be9d-70533a7eb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850285-B0F6-45A0-85E4-74AFF928FD2F}">
  <ds:schemaRefs>
    <ds:schemaRef ds:uri="http://purl.org/dc/dcmitype/"/>
    <ds:schemaRef ds:uri="http://schemas.microsoft.com/office/2006/documentManagement/types"/>
    <ds:schemaRef ds:uri="http://purl.org/dc/elements/1.1/"/>
    <ds:schemaRef ds:uri="5fd7369a-4d92-4349-b6a3-0f1d52ed2ae2"/>
    <ds:schemaRef ds:uri="d76cd06b-6fac-4812-be9d-70533a7eb9c7"/>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DD640B0-F0F6-481D-8F48-40388E5602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d7369a-4d92-4349-b6a3-0f1d52ed2ae2"/>
    <ds:schemaRef ds:uri="d76cd06b-6fac-4812-be9d-70533a7eb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CECE6E-2896-4DC4-B121-985245CE9F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Concourse</Template>
  <TotalTime>36002</TotalTime>
  <Words>1882</Words>
  <Application>Microsoft Office PowerPoint</Application>
  <PresentationFormat>On-screen Show (4:3)</PresentationFormat>
  <Paragraphs>353</Paragraphs>
  <Slides>56</Slides>
  <Notes>53</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68" baseType="lpstr">
      <vt:lpstr>Aharoni</vt:lpstr>
      <vt:lpstr>Albertus Extra Bold</vt:lpstr>
      <vt:lpstr>Arial</vt:lpstr>
      <vt:lpstr>Atlanta</vt:lpstr>
      <vt:lpstr>Byington</vt:lpstr>
      <vt:lpstr>Lucida Sans Unicode</vt:lpstr>
      <vt:lpstr>Verdana</vt:lpstr>
      <vt:lpstr>Wingdings 2</vt:lpstr>
      <vt:lpstr>Wingdings 3</vt:lpstr>
      <vt:lpstr>Concourse</vt:lpstr>
      <vt:lpstr>Imaging.Document</vt:lpstr>
      <vt:lpstr>Acrobat Document</vt:lpstr>
      <vt:lpstr>Boulder City Municipal Airport   Ground Vehicle Operator  Training</vt:lpstr>
      <vt:lpstr>Purpose of this training</vt:lpstr>
      <vt:lpstr>Why?   </vt:lpstr>
      <vt:lpstr>Outcome</vt:lpstr>
      <vt:lpstr>Topics covered</vt:lpstr>
      <vt:lpstr>Terminology  </vt:lpstr>
      <vt:lpstr>Airside </vt:lpstr>
      <vt:lpstr>Hot Spot</vt:lpstr>
      <vt:lpstr>Airport Movement Area</vt:lpstr>
      <vt:lpstr>Airport Movement Areas</vt:lpstr>
      <vt:lpstr>Ramp Area</vt:lpstr>
      <vt:lpstr>Airport Basics</vt:lpstr>
      <vt:lpstr>Runway Layout</vt:lpstr>
      <vt:lpstr>Runways - defined</vt:lpstr>
      <vt:lpstr>Runways - Markings</vt:lpstr>
      <vt:lpstr>Runways - lighting</vt:lpstr>
      <vt:lpstr>Runways – lighting</vt:lpstr>
      <vt:lpstr>Runway Signs</vt:lpstr>
      <vt:lpstr>Taxiways - defined</vt:lpstr>
      <vt:lpstr>Taxiway Layout</vt:lpstr>
      <vt:lpstr>Taxiway - markings</vt:lpstr>
      <vt:lpstr>Taxiway - lighting</vt:lpstr>
      <vt:lpstr>Taxiway - signage</vt:lpstr>
      <vt:lpstr>Taxiway - signage</vt:lpstr>
      <vt:lpstr>Taxiway - signage</vt:lpstr>
      <vt:lpstr>Hot Spot - Taxiway Delta</vt:lpstr>
      <vt:lpstr>HOT SPOT</vt:lpstr>
      <vt:lpstr>Situational Awareness</vt:lpstr>
      <vt:lpstr>Situational Awareness  Paramount to your Personal Safety</vt:lpstr>
      <vt:lpstr>Situational Awareness  Paramount to your Personal Safety</vt:lpstr>
      <vt:lpstr>Who Can Drive in the AMA?</vt:lpstr>
      <vt:lpstr>Vehicles in AMA</vt:lpstr>
      <vt:lpstr>Access Gates</vt:lpstr>
      <vt:lpstr>Airport Speed Limit </vt:lpstr>
      <vt:lpstr>Vehicles </vt:lpstr>
      <vt:lpstr>Vehicles </vt:lpstr>
      <vt:lpstr>Vehicles</vt:lpstr>
      <vt:lpstr>Driving on the Airport</vt:lpstr>
      <vt:lpstr>Unicom-CTAF Purpose Frequency 122.7 – Monitor at ALL TIMES</vt:lpstr>
      <vt:lpstr>Airfield Accidents</vt:lpstr>
      <vt:lpstr>Vehicle Accidents</vt:lpstr>
      <vt:lpstr>Aircraft Accident</vt:lpstr>
      <vt:lpstr>Airfield Accidents </vt:lpstr>
      <vt:lpstr>Escorting Procedures</vt:lpstr>
      <vt:lpstr>Security </vt:lpstr>
      <vt:lpstr>PowerPoint Presentation</vt:lpstr>
      <vt:lpstr>Violations</vt:lpstr>
      <vt:lpstr>Violations</vt:lpstr>
      <vt:lpstr>Foreign Object Debris </vt:lpstr>
      <vt:lpstr>FOD .  .  .  Not  Your  Problem ?        Think Again!!</vt:lpstr>
      <vt:lpstr>Foreign Object Debris </vt:lpstr>
      <vt:lpstr>Foreign Object Debris</vt:lpstr>
      <vt:lpstr>Foreign Object Debris</vt:lpstr>
      <vt:lpstr>Clean-As-You-Go </vt:lpstr>
      <vt:lpstr>Remember</vt:lpstr>
      <vt:lpstr>Be sure to have reviewed the Ground Vehicle Operations Manual along with watching this presentation.   Visit www.flybvu.com for a copy of the manual.   Review the airfield layout as you will be asked questions regarding this on the test!!  The test questions will be drawn from both resources.   Visit the Airport Admiration Office for testing.</vt:lpstr>
    </vt:vector>
  </TitlesOfParts>
  <Company>City of Boulder City, Nevada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Boulder City Municipal Airport   Driver Training Program</dc:title>
  <dc:creator>Boulder City Airport</dc:creator>
  <cp:lastModifiedBy>Matthew McAlevey</cp:lastModifiedBy>
  <cp:revision>240</cp:revision>
  <cp:lastPrinted>2014-10-08T20:25:07Z</cp:lastPrinted>
  <dcterms:created xsi:type="dcterms:W3CDTF">2009-03-29T22:32:40Z</dcterms:created>
  <dcterms:modified xsi:type="dcterms:W3CDTF">2023-06-13T23:32:49Z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595800.000000000</vt:lpwstr>
  </property>
  <property fmtid="{D5CDD505-2E9C-101B-9397-08002B2CF9AE}" pid="3" name="ContentTypeId">
    <vt:lpwstr>0x010100A01C8B1A5F4C6F409E11C7E4CB679DF1</vt:lpwstr>
  </property>
  <property fmtid="{D5CDD505-2E9C-101B-9397-08002B2CF9AE}" pid="4" name="MediaServiceImageTags">
    <vt:lpwstr/>
  </property>
</Properties>
</file>